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72" r:id="rId3"/>
    <p:sldId id="268" r:id="rId4"/>
    <p:sldId id="273" r:id="rId5"/>
    <p:sldId id="274" r:id="rId6"/>
    <p:sldId id="275" r:id="rId7"/>
    <p:sldId id="276" r:id="rId8"/>
    <p:sldId id="270" r:id="rId9"/>
    <p:sldId id="259" r:id="rId10"/>
    <p:sldId id="278" r:id="rId11"/>
    <p:sldId id="271" r:id="rId12"/>
    <p:sldId id="279" r:id="rId13"/>
    <p:sldId id="264" r:id="rId14"/>
    <p:sldId id="281" r:id="rId15"/>
    <p:sldId id="280" r:id="rId16"/>
    <p:sldId id="266" r:id="rId17"/>
    <p:sldId id="260" r:id="rId18"/>
    <p:sldId id="283" r:id="rId19"/>
    <p:sldId id="284"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435" autoAdjust="0"/>
  </p:normalViewPr>
  <p:slideViewPr>
    <p:cSldViewPr>
      <p:cViewPr varScale="1">
        <p:scale>
          <a:sx n="95" d="100"/>
          <a:sy n="95" d="100"/>
        </p:scale>
        <p:origin x="207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5BAAB-8ACF-4D6C-865E-816228078375}" type="datetimeFigureOut">
              <a:rPr lang="es-CO" smtClean="0"/>
              <a:t>24/11/20</a:t>
            </a:fld>
            <a:endParaRPr lang="es-CO"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3E69D-4B1E-4A26-97D1-BF3A2CD5A3AD}" type="slidenum">
              <a:rPr lang="es-CO" smtClean="0"/>
              <a:t>‹#›</a:t>
            </a:fld>
            <a:endParaRPr lang="es-CO" dirty="0"/>
          </a:p>
        </p:txBody>
      </p:sp>
    </p:spTree>
    <p:extLst>
      <p:ext uri="{BB962C8B-B14F-4D97-AF65-F5344CB8AC3E}">
        <p14:creationId xmlns:p14="http://schemas.microsoft.com/office/powerpoint/2010/main" val="294255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E69D-4B1E-4A26-97D1-BF3A2CD5A3AD}" type="slidenum">
              <a:rPr lang="es-CO" smtClean="0"/>
              <a:t>2</a:t>
            </a:fld>
            <a:endParaRPr lang="es-CO" dirty="0"/>
          </a:p>
        </p:txBody>
      </p:sp>
    </p:spTree>
    <p:extLst>
      <p:ext uri="{BB962C8B-B14F-4D97-AF65-F5344CB8AC3E}">
        <p14:creationId xmlns:p14="http://schemas.microsoft.com/office/powerpoint/2010/main" val="13252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E69D-4B1E-4A26-97D1-BF3A2CD5A3AD}" type="slidenum">
              <a:rPr lang="es-CO" smtClean="0"/>
              <a:t>13</a:t>
            </a:fld>
            <a:endParaRPr lang="es-CO" dirty="0"/>
          </a:p>
        </p:txBody>
      </p:sp>
    </p:spTree>
    <p:extLst>
      <p:ext uri="{BB962C8B-B14F-4D97-AF65-F5344CB8AC3E}">
        <p14:creationId xmlns:p14="http://schemas.microsoft.com/office/powerpoint/2010/main" val="190445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E69D-4B1E-4A26-97D1-BF3A2CD5A3AD}" type="slidenum">
              <a:rPr lang="es-CO" smtClean="0"/>
              <a:t>17</a:t>
            </a:fld>
            <a:endParaRPr lang="es-CO" dirty="0"/>
          </a:p>
        </p:txBody>
      </p:sp>
    </p:spTree>
    <p:extLst>
      <p:ext uri="{BB962C8B-B14F-4D97-AF65-F5344CB8AC3E}">
        <p14:creationId xmlns:p14="http://schemas.microsoft.com/office/powerpoint/2010/main" val="2301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C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CO"/>
          </a:p>
        </p:txBody>
      </p:sp>
      <p:sp>
        <p:nvSpPr>
          <p:cNvPr id="4" name="Date Placeholder 3"/>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C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GB" dirty="0"/>
              <a:t>Filtration 2012</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1B7B1CF8-43CB-49C3-89E1-47E284FEB611}" type="slidenum">
              <a:rPr lang="en-GB"/>
              <a:pPr/>
              <a:t>‹#›</a:t>
            </a:fld>
            <a:endParaRPr lang="en-GB" dirty="0"/>
          </a:p>
        </p:txBody>
      </p:sp>
    </p:spTree>
    <p:extLst>
      <p:ext uri="{BB962C8B-B14F-4D97-AF65-F5344CB8AC3E}">
        <p14:creationId xmlns:p14="http://schemas.microsoft.com/office/powerpoint/2010/main" val="382055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C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C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O"/>
          </a:p>
        </p:txBody>
      </p:sp>
      <p:sp>
        <p:nvSpPr>
          <p:cNvPr id="3" name="Date Placeholder 2"/>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C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C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8639CD-9D48-44A4-8D4A-A915F45B5D06}" type="datetimeFigureOut">
              <a:rPr lang="es-CO" smtClean="0"/>
              <a:t>24/11/20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5F515F1-0ADC-48E9-991F-4A46DB7BA2DE}" type="slidenum">
              <a:rPr lang="es-CO" smtClean="0"/>
              <a:t>‹#›</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639CD-9D48-44A4-8D4A-A915F45B5D06}" type="datetimeFigureOut">
              <a:rPr lang="es-CO" smtClean="0"/>
              <a:t>24/11/20</a:t>
            </a:fld>
            <a:endParaRPr lang="es-C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515F1-0ADC-48E9-991F-4A46DB7BA2DE}" type="slidenum">
              <a:rPr lang="es-CO" smtClean="0"/>
              <a:t>‹#›</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ohrca.org/wp-content/uploads/2014/05/quickreference.pdf" TargetMode="External"/><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ashsd.afacwa.org/docs/skydrolPE5.pdf" TargetMode="External"/><Relationship Id="rId4" Type="http://schemas.openxmlformats.org/officeDocument/2006/relationships/hyperlink" Target="http://ashsd.afacwa.org/docs/mjo254.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shsd.afacwa.org/docs/skydrolPE5.pdf" TargetMode="External"/><Relationship Id="rId2" Type="http://schemas.openxmlformats.org/officeDocument/2006/relationships/hyperlink" Target="http://ashsd.afacwa.org/docs/mjo254.pdf" TargetMode="Externa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ashsd.afacwa.org/docs/practical.ht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mailto:judith@AFAnet.org" TargetMode="External"/><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0.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1.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751" y="771525"/>
            <a:ext cx="8534400" cy="5201424"/>
          </a:xfrm>
          <a:prstGeom prst="rect">
            <a:avLst/>
          </a:prstGeom>
          <a:noFill/>
        </p:spPr>
        <p:txBody>
          <a:bodyPr wrap="square" rtlCol="0">
            <a:spAutoFit/>
          </a:bodyPr>
          <a:lstStyle/>
          <a:p>
            <a:pPr algn="ctr"/>
            <a:r>
              <a:rPr lang="en-US" sz="6600" b="1" dirty="0">
                <a:solidFill>
                  <a:srgbClr val="0070C0"/>
                </a:solidFill>
              </a:rPr>
              <a:t>What AFA Members </a:t>
            </a:r>
          </a:p>
          <a:p>
            <a:pPr algn="ctr"/>
            <a:r>
              <a:rPr lang="en-US" sz="6600" b="1" dirty="0">
                <a:solidFill>
                  <a:srgbClr val="0070C0"/>
                </a:solidFill>
              </a:rPr>
              <a:t>at Hawaiian Airlines</a:t>
            </a:r>
          </a:p>
          <a:p>
            <a:pPr algn="ctr"/>
            <a:r>
              <a:rPr lang="en-US" sz="6600" b="1" dirty="0">
                <a:solidFill>
                  <a:srgbClr val="0070C0"/>
                </a:solidFill>
              </a:rPr>
              <a:t>Need to Know About </a:t>
            </a:r>
          </a:p>
          <a:p>
            <a:pPr algn="ctr"/>
            <a:r>
              <a:rPr lang="en-US" sz="6600" b="1" dirty="0">
                <a:solidFill>
                  <a:srgbClr val="0070C0"/>
                </a:solidFill>
              </a:rPr>
              <a:t>FUMES ONBOARD</a:t>
            </a:r>
          </a:p>
          <a:p>
            <a:endParaRPr lang="en-US" sz="2000" dirty="0">
              <a:solidFill>
                <a:srgbClr val="FF0000"/>
              </a:solidFill>
            </a:endParaRPr>
          </a:p>
          <a:p>
            <a:pPr algn="ctr"/>
            <a:endParaRPr lang="en-US" sz="2000" dirty="0">
              <a:solidFill>
                <a:srgbClr val="FF0000"/>
              </a:solidFill>
            </a:endParaRPr>
          </a:p>
          <a:p>
            <a:pPr algn="ctr"/>
            <a:r>
              <a:rPr lang="en-US" sz="2800" dirty="0">
                <a:solidFill>
                  <a:srgbClr val="FF0000"/>
                </a:solidFill>
              </a:rPr>
              <a:t>Created by </a:t>
            </a:r>
            <a:r>
              <a:rPr lang="en-US" sz="2800">
                <a:solidFill>
                  <a:srgbClr val="FF0000"/>
                </a:solidFill>
              </a:rPr>
              <a:t>the AFA-CWA</a:t>
            </a:r>
            <a:endParaRPr lang="en-US" sz="2800" dirty="0">
              <a:solidFill>
                <a:srgbClr val="FF0000"/>
              </a:solidFill>
            </a:endParaRPr>
          </a:p>
        </p:txBody>
      </p:sp>
    </p:spTree>
    <p:extLst>
      <p:ext uri="{BB962C8B-B14F-4D97-AF65-F5344CB8AC3E}">
        <p14:creationId xmlns:p14="http://schemas.microsoft.com/office/powerpoint/2010/main" val="64717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477328"/>
          </a:xfrm>
          <a:prstGeom prst="rect">
            <a:avLst/>
          </a:prstGeom>
          <a:noFill/>
        </p:spPr>
        <p:txBody>
          <a:bodyPr wrap="square" rtlCol="0">
            <a:spAutoFit/>
          </a:bodyPr>
          <a:lstStyle/>
          <a:p>
            <a:pPr algn="ctr"/>
            <a:r>
              <a:rPr lang="en-US" sz="4500" dirty="0">
                <a:solidFill>
                  <a:srgbClr val="FF0000"/>
                </a:solidFill>
              </a:rPr>
              <a:t>What should you do if you notice an unusual odor onboard? </a:t>
            </a:r>
          </a:p>
        </p:txBody>
      </p:sp>
      <p:sp>
        <p:nvSpPr>
          <p:cNvPr id="4" name="TextBox 3"/>
          <p:cNvSpPr txBox="1"/>
          <p:nvPr/>
        </p:nvSpPr>
        <p:spPr>
          <a:xfrm>
            <a:off x="685799" y="1828800"/>
            <a:ext cx="7924801" cy="3970318"/>
          </a:xfrm>
          <a:prstGeom prst="rect">
            <a:avLst/>
          </a:prstGeom>
          <a:noFill/>
        </p:spPr>
        <p:txBody>
          <a:bodyPr wrap="square" rtlCol="0">
            <a:spAutoFit/>
          </a:bodyPr>
          <a:lstStyle/>
          <a:p>
            <a:pPr marL="285750" indent="-285750">
              <a:buFont typeface="Arial" pitchFamily="34" charset="0"/>
              <a:buChar char="•"/>
            </a:pPr>
            <a:r>
              <a:rPr lang="en-US" sz="2600" dirty="0"/>
              <a:t>First, attempt to determine if the odor is coming from the </a:t>
            </a:r>
            <a:r>
              <a:rPr lang="en-US" sz="2600" b="1" dirty="0">
                <a:solidFill>
                  <a:srgbClr val="0070C0"/>
                </a:solidFill>
              </a:rPr>
              <a:t>AIR VENTS </a:t>
            </a:r>
            <a:r>
              <a:rPr lang="en-US" sz="2600" dirty="0"/>
              <a:t>or </a:t>
            </a:r>
            <a:r>
              <a:rPr lang="en-US" sz="2600" b="1" dirty="0">
                <a:solidFill>
                  <a:srgbClr val="0070C0"/>
                </a:solidFill>
              </a:rPr>
              <a:t>SOMETHING IN THE CABIN</a:t>
            </a:r>
            <a:r>
              <a:rPr lang="en-US" sz="2600" dirty="0"/>
              <a:t>.</a:t>
            </a:r>
          </a:p>
          <a:p>
            <a:pPr marL="742950" lvl="1" indent="-285750">
              <a:buFont typeface="Arial" pitchFamily="34" charset="0"/>
              <a:buChar char="•"/>
            </a:pPr>
            <a:endParaRPr lang="en-US" sz="2200" dirty="0"/>
          </a:p>
          <a:p>
            <a:pPr marL="285750" indent="-285750">
              <a:buFont typeface="Arial" pitchFamily="34" charset="0"/>
              <a:buChar char="•"/>
            </a:pPr>
            <a:r>
              <a:rPr lang="en-US" sz="2600" dirty="0"/>
              <a:t>If the odor is coming from a </a:t>
            </a:r>
            <a:r>
              <a:rPr lang="en-US" sz="2600" b="1" dirty="0">
                <a:solidFill>
                  <a:srgbClr val="0070C0"/>
                </a:solidFill>
              </a:rPr>
              <a:t>CABIN ITEM </a:t>
            </a:r>
            <a:r>
              <a:rPr lang="en-US" sz="2600" dirty="0"/>
              <a:t>such as a carry-on  bag or galley item, address directly.</a:t>
            </a:r>
          </a:p>
          <a:p>
            <a:pPr marL="742950" lvl="1" indent="-285750">
              <a:buFont typeface="Arial" pitchFamily="34" charset="0"/>
              <a:buChar char="•"/>
            </a:pPr>
            <a:endParaRPr lang="en-US" sz="2200" dirty="0"/>
          </a:p>
          <a:p>
            <a:pPr marL="285750" indent="-285750">
              <a:buFont typeface="Arial" pitchFamily="34" charset="0"/>
              <a:buChar char="•"/>
            </a:pPr>
            <a:r>
              <a:rPr lang="en-US" sz="2600" dirty="0"/>
              <a:t>If the odor is coming from the </a:t>
            </a:r>
            <a:r>
              <a:rPr lang="en-US" sz="2600" b="1" dirty="0">
                <a:solidFill>
                  <a:srgbClr val="0070C0"/>
                </a:solidFill>
              </a:rPr>
              <a:t>AIR VENTS</a:t>
            </a:r>
            <a:r>
              <a:rPr lang="en-US" sz="2600" dirty="0"/>
              <a:t>, that COULD BE engine exhaust or deicing fluid if on the ground. If that is not the case OR if you aren’t sure and someone has symptoms, REPORT it to the flight deck.</a:t>
            </a:r>
          </a:p>
        </p:txBody>
      </p:sp>
    </p:spTree>
    <p:extLst>
      <p:ext uri="{BB962C8B-B14F-4D97-AF65-F5344CB8AC3E}">
        <p14:creationId xmlns:p14="http://schemas.microsoft.com/office/powerpoint/2010/main" val="143393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784830"/>
          </a:xfrm>
          <a:prstGeom prst="rect">
            <a:avLst/>
          </a:prstGeom>
          <a:noFill/>
        </p:spPr>
        <p:txBody>
          <a:bodyPr wrap="square" rtlCol="0">
            <a:spAutoFit/>
          </a:bodyPr>
          <a:lstStyle/>
          <a:p>
            <a:pPr algn="ctr"/>
            <a:r>
              <a:rPr lang="en-US" sz="4500" u="sng" dirty="0">
                <a:solidFill>
                  <a:srgbClr val="FF0000"/>
                </a:solidFill>
              </a:rPr>
              <a:t>WHAT</a:t>
            </a:r>
            <a:r>
              <a:rPr lang="en-US" sz="4500" dirty="0">
                <a:solidFill>
                  <a:srgbClr val="FF0000"/>
                </a:solidFill>
              </a:rPr>
              <a:t> should be reported to pilots?</a:t>
            </a:r>
          </a:p>
        </p:txBody>
      </p:sp>
      <p:sp>
        <p:nvSpPr>
          <p:cNvPr id="4" name="TextBox 3"/>
          <p:cNvSpPr txBox="1"/>
          <p:nvPr/>
        </p:nvSpPr>
        <p:spPr>
          <a:xfrm>
            <a:off x="525492" y="1295400"/>
            <a:ext cx="8313708" cy="5386090"/>
          </a:xfrm>
          <a:prstGeom prst="rect">
            <a:avLst/>
          </a:prstGeom>
          <a:noFill/>
        </p:spPr>
        <p:txBody>
          <a:bodyPr wrap="square" rtlCol="0">
            <a:spAutoFit/>
          </a:bodyPr>
          <a:lstStyle/>
          <a:p>
            <a:pPr marL="514350" indent="-514350">
              <a:buFont typeface="+mj-lt"/>
              <a:buAutoNum type="arabicPeriod"/>
            </a:pPr>
            <a:r>
              <a:rPr lang="en-US" sz="2600" dirty="0"/>
              <a:t>Tell them FUMES are present in the cabin that appear to be coming from the air vents. </a:t>
            </a:r>
          </a:p>
          <a:p>
            <a:pPr marL="342900" indent="-342900">
              <a:buFont typeface="+mj-lt"/>
              <a:buAutoNum type="arabicPeriod"/>
            </a:pPr>
            <a:endParaRPr lang="en-US" sz="1400" dirty="0"/>
          </a:p>
          <a:p>
            <a:pPr marL="514350" indent="-514350">
              <a:buFont typeface="+mj-lt"/>
              <a:buAutoNum type="arabicPeriod"/>
            </a:pPr>
            <a:r>
              <a:rPr lang="en-US" sz="2600" dirty="0"/>
              <a:t>Confirm cabin items have been ruled out.</a:t>
            </a:r>
          </a:p>
          <a:p>
            <a:pPr marL="342900" indent="-342900">
              <a:buFont typeface="+mj-lt"/>
              <a:buAutoNum type="arabicPeriod"/>
            </a:pPr>
            <a:endParaRPr lang="en-US" sz="1400" dirty="0"/>
          </a:p>
          <a:p>
            <a:pPr marL="514350" indent="-514350">
              <a:buFont typeface="+mj-lt"/>
              <a:buAutoNum type="arabicPeriod"/>
            </a:pPr>
            <a:r>
              <a:rPr lang="en-US" sz="2600" dirty="0"/>
              <a:t>Report what it smells like. </a:t>
            </a:r>
          </a:p>
          <a:p>
            <a:pPr marL="342900" indent="-342900">
              <a:buFont typeface="+mj-lt"/>
              <a:buAutoNum type="arabicPeriod"/>
            </a:pPr>
            <a:endParaRPr lang="en-US" sz="1400" dirty="0"/>
          </a:p>
          <a:p>
            <a:pPr marL="514350" indent="-514350">
              <a:buFont typeface="+mj-lt"/>
              <a:buAutoNum type="arabicPeriod"/>
            </a:pPr>
            <a:r>
              <a:rPr lang="en-US" sz="2600" dirty="0"/>
              <a:t>If any smoke/haze is present.</a:t>
            </a:r>
          </a:p>
          <a:p>
            <a:pPr marL="342900" indent="-342900">
              <a:buFont typeface="+mj-lt"/>
              <a:buAutoNum type="arabicPeriod"/>
            </a:pPr>
            <a:endParaRPr lang="en-US" sz="1400" dirty="0"/>
          </a:p>
          <a:p>
            <a:pPr marL="514350" indent="-514350">
              <a:buFont typeface="+mj-lt"/>
              <a:buAutoNum type="arabicPeriod"/>
            </a:pPr>
            <a:r>
              <a:rPr lang="en-US" sz="2600" dirty="0"/>
              <a:t>When were the fumes first noticed (e.g., engine start, top of descent, etc.). </a:t>
            </a:r>
          </a:p>
          <a:p>
            <a:pPr marL="342900" indent="-342900">
              <a:buFont typeface="+mj-lt"/>
              <a:buAutoNum type="arabicPeriod"/>
            </a:pPr>
            <a:endParaRPr lang="en-US" sz="1400" dirty="0"/>
          </a:p>
          <a:p>
            <a:pPr marL="514350" indent="-514350">
              <a:buFont typeface="+mj-lt"/>
              <a:buAutoNum type="arabicPeriod"/>
            </a:pPr>
            <a:r>
              <a:rPr lang="en-US" sz="2600" dirty="0"/>
              <a:t>Where in the cabin is it </a:t>
            </a:r>
            <a:r>
              <a:rPr lang="en-US" sz="2600" u="sng" dirty="0"/>
              <a:t>most</a:t>
            </a:r>
            <a:r>
              <a:rPr lang="en-US" sz="2600" dirty="0"/>
              <a:t> noticeable, or </a:t>
            </a:r>
            <a:r>
              <a:rPr lang="en-US" sz="2600" u="sng" dirty="0"/>
              <a:t>not</a:t>
            </a:r>
            <a:r>
              <a:rPr lang="en-US" sz="2600" dirty="0"/>
              <a:t> noticeable.</a:t>
            </a:r>
          </a:p>
          <a:p>
            <a:pPr marL="342900" indent="-342900">
              <a:buFont typeface="+mj-lt"/>
              <a:buAutoNum type="arabicPeriod"/>
            </a:pPr>
            <a:endParaRPr lang="en-US" sz="1400" dirty="0"/>
          </a:p>
          <a:p>
            <a:pPr marL="514350" indent="-514350">
              <a:buFont typeface="+mj-lt"/>
              <a:buAutoNum type="arabicPeriod"/>
            </a:pPr>
            <a:r>
              <a:rPr lang="en-US" sz="2600" dirty="0"/>
              <a:t>Report if anyone is ill and needs medical attention.</a:t>
            </a:r>
          </a:p>
        </p:txBody>
      </p:sp>
    </p:spTree>
    <p:extLst>
      <p:ext uri="{BB962C8B-B14F-4D97-AF65-F5344CB8AC3E}">
        <p14:creationId xmlns:p14="http://schemas.microsoft.com/office/powerpoint/2010/main" val="242213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784830"/>
          </a:xfrm>
          <a:prstGeom prst="rect">
            <a:avLst/>
          </a:prstGeom>
          <a:noFill/>
        </p:spPr>
        <p:txBody>
          <a:bodyPr wrap="square" rtlCol="0">
            <a:spAutoFit/>
          </a:bodyPr>
          <a:lstStyle/>
          <a:p>
            <a:pPr algn="ctr"/>
            <a:r>
              <a:rPr lang="en-US" sz="4500" u="sng" dirty="0">
                <a:solidFill>
                  <a:srgbClr val="FF0000"/>
                </a:solidFill>
              </a:rPr>
              <a:t>WHEN</a:t>
            </a:r>
            <a:r>
              <a:rPr lang="en-US" sz="4500" dirty="0">
                <a:solidFill>
                  <a:srgbClr val="FF0000"/>
                </a:solidFill>
              </a:rPr>
              <a:t> do you tell the pilots?</a:t>
            </a:r>
          </a:p>
        </p:txBody>
      </p:sp>
      <p:sp>
        <p:nvSpPr>
          <p:cNvPr id="4" name="TextBox 3"/>
          <p:cNvSpPr txBox="1"/>
          <p:nvPr/>
        </p:nvSpPr>
        <p:spPr>
          <a:xfrm>
            <a:off x="415146" y="1134793"/>
            <a:ext cx="8389908" cy="5293757"/>
          </a:xfrm>
          <a:prstGeom prst="rect">
            <a:avLst/>
          </a:prstGeom>
          <a:noFill/>
        </p:spPr>
        <p:txBody>
          <a:bodyPr wrap="square" rtlCol="0">
            <a:spAutoFit/>
          </a:bodyPr>
          <a:lstStyle/>
          <a:p>
            <a:r>
              <a:rPr lang="en-US" sz="2800" dirty="0"/>
              <a:t>Assess the cabin situation </a:t>
            </a:r>
            <a:r>
              <a:rPr lang="en-US" sz="2800" b="1" dirty="0">
                <a:solidFill>
                  <a:srgbClr val="0070C0"/>
                </a:solidFill>
              </a:rPr>
              <a:t>promptly</a:t>
            </a:r>
            <a:r>
              <a:rPr lang="en-US" sz="2800" dirty="0"/>
              <a:t> and then report the details to the pilots </a:t>
            </a:r>
            <a:r>
              <a:rPr lang="en-US" sz="2800" b="1" dirty="0">
                <a:solidFill>
                  <a:srgbClr val="0070C0"/>
                </a:solidFill>
              </a:rPr>
              <a:t>immediately</a:t>
            </a:r>
            <a:r>
              <a:rPr lang="en-US" sz="2800" dirty="0"/>
              <a:t>!</a:t>
            </a:r>
          </a:p>
          <a:p>
            <a:endParaRPr lang="en-US" sz="1500" dirty="0"/>
          </a:p>
          <a:p>
            <a:r>
              <a:rPr lang="en-US" sz="2800" dirty="0"/>
              <a:t>If the ventilation air IS contaminated with oil or hydraulic fluid fumes, it is a safety of flight issue. For that reason, calling the cockpit even during sterile cockpit would be warranted.  </a:t>
            </a:r>
          </a:p>
          <a:p>
            <a:endParaRPr lang="en-US" sz="1500" dirty="0"/>
          </a:p>
          <a:p>
            <a:r>
              <a:rPr lang="en-US" sz="2800" dirty="0"/>
              <a:t>During critical phases of flight pilots are typically under a high workload. They may not answer your call immediately as they are trained to aviate and navigate before they communicate! However they need to know about any issues of fumes onboard.</a:t>
            </a:r>
            <a:endParaRPr lang="en-US" sz="2600" dirty="0"/>
          </a:p>
        </p:txBody>
      </p:sp>
    </p:spTree>
    <p:extLst>
      <p:ext uri="{BB962C8B-B14F-4D97-AF65-F5344CB8AC3E}">
        <p14:creationId xmlns:p14="http://schemas.microsoft.com/office/powerpoint/2010/main" val="1023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rgbClr val="FF0000"/>
                </a:solidFill>
              </a:rPr>
              <a:t>What to do after a fume exposure</a:t>
            </a:r>
            <a:br>
              <a:rPr lang="en-US" dirty="0">
                <a:solidFill>
                  <a:srgbClr val="FF0000"/>
                </a:solidFill>
              </a:rPr>
            </a:br>
            <a:r>
              <a:rPr lang="en-US" u="sng" dirty="0">
                <a:solidFill>
                  <a:srgbClr val="FF0000"/>
                </a:solidFill>
              </a:rPr>
              <a:t>and you feel sick</a:t>
            </a:r>
            <a:r>
              <a:rPr lang="en-US" dirty="0">
                <a:solidFill>
                  <a:srgbClr val="FF0000"/>
                </a:solidFill>
              </a:rPr>
              <a:t>:</a:t>
            </a:r>
            <a:endParaRPr lang="es-CO" dirty="0">
              <a:solidFill>
                <a:srgbClr val="FF0000"/>
              </a:solidFill>
            </a:endParaRPr>
          </a:p>
        </p:txBody>
      </p:sp>
      <p:sp>
        <p:nvSpPr>
          <p:cNvPr id="3" name="Content Placeholder 2"/>
          <p:cNvSpPr>
            <a:spLocks noGrp="1"/>
          </p:cNvSpPr>
          <p:nvPr>
            <p:ph idx="1"/>
          </p:nvPr>
        </p:nvSpPr>
        <p:spPr>
          <a:xfrm>
            <a:off x="76200" y="1447800"/>
            <a:ext cx="8915400" cy="5257800"/>
          </a:xfrm>
        </p:spPr>
        <p:txBody>
          <a:bodyPr>
            <a:normAutofit fontScale="92500" lnSpcReduction="20000"/>
          </a:bodyPr>
          <a:lstStyle/>
          <a:p>
            <a:r>
              <a:rPr lang="en-US" sz="2200" dirty="0"/>
              <a:t>If you have symptoms of carbon monoxide exposure, take oxygen for first aid purposes and report your symptoms. </a:t>
            </a:r>
          </a:p>
          <a:p>
            <a:endParaRPr lang="en-US" sz="1300" dirty="0"/>
          </a:p>
          <a:p>
            <a:r>
              <a:rPr lang="en-US" sz="2200" dirty="0"/>
              <a:t>If anyone requires additional medical attention, have the Captain request for EMS upon arrival. If you have symptoms of carbon monoxide exposure, EMS may be able to test your level of exposure with a finger clip type device (non-invasive). Report any oxygen usage because it will influence the test result. </a:t>
            </a:r>
          </a:p>
          <a:p>
            <a:r>
              <a:rPr lang="en-US" sz="2200" dirty="0"/>
              <a:t>The most accurate way to test for carbon monoxide exposure is to go immediately and directly from the aircraft to the hospital ER to get a blood test. </a:t>
            </a:r>
          </a:p>
          <a:p>
            <a:pPr marL="342900" lvl="1" indent="-342900">
              <a:buFont typeface="Arial" pitchFamily="34" charset="0"/>
              <a:buChar char="•"/>
            </a:pPr>
            <a:endParaRPr lang="en-US" sz="1300" dirty="0"/>
          </a:p>
          <a:p>
            <a:pPr marL="342900" lvl="1" indent="-342900">
              <a:buFont typeface="Arial" pitchFamily="34" charset="0"/>
              <a:buChar char="•"/>
            </a:pPr>
            <a:r>
              <a:rPr lang="en-US" sz="2200" dirty="0"/>
              <a:t>If you go to the hospital bring these documents with you:</a:t>
            </a:r>
          </a:p>
          <a:p>
            <a:pPr lvl="1"/>
            <a:r>
              <a:rPr lang="en-US" sz="2000" dirty="0">
                <a:hlinkClick r:id="rId3"/>
              </a:rPr>
              <a:t>Health Care Providers’ Guide</a:t>
            </a:r>
            <a:endParaRPr lang="en-US" sz="2000" dirty="0"/>
          </a:p>
          <a:p>
            <a:pPr lvl="1"/>
            <a:r>
              <a:rPr lang="en-US" sz="2000" dirty="0"/>
              <a:t>Safety Data Sheet for either </a:t>
            </a:r>
            <a:r>
              <a:rPr lang="en-US" sz="2000" dirty="0">
                <a:hlinkClick r:id="rId4"/>
              </a:rPr>
              <a:t>OIL</a:t>
            </a:r>
            <a:r>
              <a:rPr lang="en-US" sz="2000" dirty="0"/>
              <a:t> or </a:t>
            </a:r>
            <a:r>
              <a:rPr lang="en-US" sz="2000" dirty="0">
                <a:hlinkClick r:id="rId5"/>
              </a:rPr>
              <a:t>HYDRAULIC FLUID</a:t>
            </a:r>
            <a:r>
              <a:rPr lang="en-US" sz="2000" dirty="0"/>
              <a:t> that Hawaiian uses (see next slide...) </a:t>
            </a:r>
          </a:p>
          <a:p>
            <a:endParaRPr lang="en-US" sz="1300" dirty="0"/>
          </a:p>
          <a:p>
            <a:r>
              <a:rPr lang="en-US" sz="2200" dirty="0"/>
              <a:t>Notify an Inflight manager, that you are ill and start workers’ comp procedures. </a:t>
            </a:r>
          </a:p>
          <a:p>
            <a:endParaRPr lang="en-US" sz="1300" dirty="0"/>
          </a:p>
          <a:p>
            <a:r>
              <a:rPr lang="en-US" sz="2200" dirty="0"/>
              <a:t>Make sure you submit a report via </a:t>
            </a:r>
            <a:r>
              <a:rPr lang="en-US" sz="2200" dirty="0" err="1"/>
              <a:t>Wbat</a:t>
            </a:r>
            <a:r>
              <a:rPr lang="en-US" sz="2200" dirty="0"/>
              <a:t> and check the box to send a copy to AFA Safety.</a:t>
            </a:r>
          </a:p>
          <a:p>
            <a:pPr marL="0" indent="0">
              <a:buNone/>
            </a:pPr>
            <a:endParaRPr lang="en-US" sz="2200" dirty="0"/>
          </a:p>
        </p:txBody>
      </p:sp>
      <p:pic>
        <p:nvPicPr>
          <p:cNvPr id="22530" name="Picture 2" descr="http://s3.amazonaws.com/media.eremedia.com/uploads/2013/06/22151041/bigstock-Telephone-2589770-700x467.jpg"/>
          <p:cNvPicPr>
            <a:picLocks noChangeAspect="1" noChangeArrowheads="1"/>
          </p:cNvPicPr>
          <p:nvPr/>
        </p:nvPicPr>
        <p:blipFill>
          <a:blip r:embed="rId6" cstate="print"/>
          <a:srcRect/>
          <a:stretch>
            <a:fillRect/>
          </a:stretch>
        </p:blipFill>
        <p:spPr bwMode="auto">
          <a:xfrm>
            <a:off x="8081889" y="651550"/>
            <a:ext cx="1062111" cy="708580"/>
          </a:xfrm>
          <a:prstGeom prst="rect">
            <a:avLst/>
          </a:prstGeom>
          <a:noFill/>
        </p:spPr>
      </p:pic>
      <p:pic>
        <p:nvPicPr>
          <p:cNvPr id="4" name="Picture 3" descr="emailing has become the primary form of communications for 99 % of th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8610"/>
            <a:ext cx="914400" cy="7315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rgbClr val="FF0000"/>
                </a:solidFill>
              </a:rPr>
              <a:t>Hold on!!</a:t>
            </a:r>
            <a:br>
              <a:rPr lang="en-US" dirty="0">
                <a:solidFill>
                  <a:srgbClr val="FF0000"/>
                </a:solidFill>
              </a:rPr>
            </a:br>
            <a:r>
              <a:rPr lang="en-US" dirty="0">
                <a:solidFill>
                  <a:srgbClr val="FF0000"/>
                </a:solidFill>
              </a:rPr>
              <a:t>Got some questions!!</a:t>
            </a:r>
            <a:endParaRPr lang="es-CO" dirty="0">
              <a:solidFill>
                <a:srgbClr val="FF0000"/>
              </a:solidFill>
            </a:endParaRPr>
          </a:p>
        </p:txBody>
      </p:sp>
      <p:sp>
        <p:nvSpPr>
          <p:cNvPr id="3" name="Content Placeholder 2"/>
          <p:cNvSpPr>
            <a:spLocks noGrp="1"/>
          </p:cNvSpPr>
          <p:nvPr>
            <p:ph idx="1"/>
          </p:nvPr>
        </p:nvSpPr>
        <p:spPr>
          <a:xfrm>
            <a:off x="0" y="1524000"/>
            <a:ext cx="8976441" cy="5257800"/>
          </a:xfrm>
        </p:spPr>
        <p:txBody>
          <a:bodyPr>
            <a:normAutofit fontScale="92500" lnSpcReduction="10000"/>
          </a:bodyPr>
          <a:lstStyle/>
          <a:p>
            <a:r>
              <a:rPr lang="en-US" sz="2200" b="1" dirty="0">
                <a:solidFill>
                  <a:srgbClr val="0070C0"/>
                </a:solidFill>
              </a:rPr>
              <a:t>Which engine oil and hydraulic fluid does Hawaiian use?</a:t>
            </a:r>
          </a:p>
          <a:p>
            <a:pPr lvl="1"/>
            <a:r>
              <a:rPr lang="en-US" sz="1800" dirty="0"/>
              <a:t>Hawaiian uses MOBIL JET OIL 254 – click </a:t>
            </a:r>
            <a:r>
              <a:rPr lang="en-US" sz="1800" b="1" dirty="0">
                <a:hlinkClick r:id="rId2"/>
              </a:rPr>
              <a:t>HERE</a:t>
            </a:r>
            <a:r>
              <a:rPr lang="en-US" sz="1800" dirty="0"/>
              <a:t> for the safety data sheet.</a:t>
            </a:r>
          </a:p>
          <a:p>
            <a:pPr lvl="1"/>
            <a:r>
              <a:rPr lang="en-US" sz="1800" dirty="0"/>
              <a:t>Hawaiian uses </a:t>
            </a:r>
            <a:r>
              <a:rPr lang="en-US" sz="1800" dirty="0" err="1"/>
              <a:t>Skydrol</a:t>
            </a:r>
            <a:r>
              <a:rPr lang="en-US" sz="1800" dirty="0"/>
              <a:t> PE5 hydraulic fluid – click </a:t>
            </a:r>
            <a:r>
              <a:rPr lang="en-US" sz="1800" b="1" dirty="0">
                <a:hlinkClick r:id="rId3"/>
              </a:rPr>
              <a:t>HERE</a:t>
            </a:r>
            <a:r>
              <a:rPr lang="en-US" sz="1800" b="1" dirty="0"/>
              <a:t> </a:t>
            </a:r>
            <a:r>
              <a:rPr lang="en-US" sz="1800" dirty="0"/>
              <a:t>for the safety data sheet.</a:t>
            </a:r>
          </a:p>
          <a:p>
            <a:endParaRPr lang="en-US" sz="1300" b="1" dirty="0">
              <a:solidFill>
                <a:srgbClr val="0070C0"/>
              </a:solidFill>
            </a:endParaRPr>
          </a:p>
          <a:p>
            <a:r>
              <a:rPr lang="en-US" sz="2200" b="1" dirty="0">
                <a:solidFill>
                  <a:srgbClr val="0070C0"/>
                </a:solidFill>
              </a:rPr>
              <a:t>What if I don’t know what was in the air?</a:t>
            </a:r>
          </a:p>
          <a:p>
            <a:pPr lvl="1"/>
            <a:r>
              <a:rPr lang="en-US" sz="1800" dirty="0"/>
              <a:t>No airline monitors the cabin air for chemicals because the FAA does not require it. Without data, it’s sometimes hard to know what was in the air. </a:t>
            </a:r>
          </a:p>
          <a:p>
            <a:pPr lvl="1"/>
            <a:r>
              <a:rPr lang="en-US" sz="1800" dirty="0"/>
              <a:t>However, the </a:t>
            </a:r>
            <a:r>
              <a:rPr lang="en-US" sz="1800" b="1" dirty="0">
                <a:solidFill>
                  <a:srgbClr val="0070C0"/>
                </a:solidFill>
              </a:rPr>
              <a:t>SOURCE</a:t>
            </a:r>
            <a:r>
              <a:rPr lang="en-US" sz="1800" dirty="0"/>
              <a:t> of the fumes provides a clue: Was it coming from the vents? Or from something inside the cabin? </a:t>
            </a:r>
          </a:p>
          <a:p>
            <a:pPr lvl="1"/>
            <a:r>
              <a:rPr lang="en-US" sz="1800" dirty="0"/>
              <a:t>The </a:t>
            </a:r>
            <a:r>
              <a:rPr lang="en-US" sz="1800" b="1" dirty="0">
                <a:solidFill>
                  <a:srgbClr val="0070C0"/>
                </a:solidFill>
              </a:rPr>
              <a:t>ODOR</a:t>
            </a:r>
            <a:r>
              <a:rPr lang="en-US" sz="1800" dirty="0"/>
              <a:t> is another clue: Oil fumes are often (but not always) described as smelling like dirty socks, moldy, musty, or foul. Hydraulic fluid is often described as acrid. </a:t>
            </a:r>
          </a:p>
          <a:p>
            <a:pPr lvl="1"/>
            <a:r>
              <a:rPr lang="en-US" sz="1800" dirty="0"/>
              <a:t>The type of </a:t>
            </a:r>
            <a:r>
              <a:rPr lang="en-US" sz="1800" b="1" dirty="0">
                <a:solidFill>
                  <a:srgbClr val="0070C0"/>
                </a:solidFill>
              </a:rPr>
              <a:t>SYMPTOMS</a:t>
            </a:r>
            <a:r>
              <a:rPr lang="en-US" sz="1800" dirty="0"/>
              <a:t> is a clue as well: Hydraulic fumes often result in coughing, burning throat, and eyes. Where as oil fumes typically report less respiratory issues but more brain symptoms such as headaches. </a:t>
            </a:r>
          </a:p>
          <a:p>
            <a:pPr lvl="1"/>
            <a:r>
              <a:rPr lang="en-US" sz="1800" b="1" dirty="0">
                <a:solidFill>
                  <a:srgbClr val="0070C0"/>
                </a:solidFill>
              </a:rPr>
              <a:t>Tell the doctor what you know and how you feel</a:t>
            </a:r>
            <a:r>
              <a:rPr lang="en-US" sz="1800" dirty="0"/>
              <a:t>. Give the doctor the FAA Health Care Providers’ Guide. If fumes came from the vents and odor, symptoms consistent with oil or hydraulic, then give the doctor the safety data sheets or at least the names of the                                              relevant products. </a:t>
            </a:r>
          </a:p>
          <a:p>
            <a:pPr lvl="1"/>
            <a:r>
              <a:rPr lang="en-US" sz="1800" b="1" dirty="0">
                <a:solidFill>
                  <a:srgbClr val="0070C0"/>
                </a:solidFill>
              </a:rPr>
              <a:t>AFA is here to help.</a:t>
            </a:r>
          </a:p>
        </p:txBody>
      </p:sp>
      <p:pic>
        <p:nvPicPr>
          <p:cNvPr id="4098" name="Picture 2" descr="C:\Users\Owner\AppData\Local\Microsoft\Windows\Temporary Internet Files\Content.IE5\UME11T82\large-Emoticons-Question-face-66.6-11146[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8600"/>
            <a:ext cx="1246800" cy="120316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Owner\AppData\Local\Microsoft\Windows\Temporary Internet Files\Content.IE5\PLKJYZEW\question_makrs_cutie_mark_by_rildraw-d4byew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94094"/>
            <a:ext cx="1585041" cy="157024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0" y="5103690"/>
            <a:ext cx="1741578" cy="1653396"/>
          </a:xfrm>
          <a:prstGeom prst="rect">
            <a:avLst/>
          </a:prstGeom>
        </p:spPr>
      </p:pic>
    </p:spTree>
    <p:extLst>
      <p:ext uri="{BB962C8B-B14F-4D97-AF65-F5344CB8AC3E}">
        <p14:creationId xmlns:p14="http://schemas.microsoft.com/office/powerpoint/2010/main" val="248350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188374"/>
            <a:ext cx="8229600" cy="802226"/>
          </a:xfrm>
        </p:spPr>
        <p:txBody>
          <a:bodyPr>
            <a:normAutofit/>
          </a:bodyPr>
          <a:lstStyle/>
          <a:p>
            <a:r>
              <a:rPr lang="en-US" dirty="0">
                <a:solidFill>
                  <a:srgbClr val="FF0000"/>
                </a:solidFill>
              </a:rPr>
              <a:t>What your doctor needs to know:</a:t>
            </a:r>
            <a:endParaRPr lang="es-CO" dirty="0">
              <a:solidFill>
                <a:srgbClr val="FF0000"/>
              </a:solidFill>
            </a:endParaRPr>
          </a:p>
        </p:txBody>
      </p:sp>
      <p:sp>
        <p:nvSpPr>
          <p:cNvPr id="3" name="Content Placeholder 2"/>
          <p:cNvSpPr>
            <a:spLocks noGrp="1"/>
          </p:cNvSpPr>
          <p:nvPr>
            <p:ph idx="1"/>
          </p:nvPr>
        </p:nvSpPr>
        <p:spPr>
          <a:xfrm>
            <a:off x="152400" y="990600"/>
            <a:ext cx="8763000" cy="5791200"/>
          </a:xfrm>
        </p:spPr>
        <p:txBody>
          <a:bodyPr>
            <a:normAutofit fontScale="92500" lnSpcReduction="20000"/>
          </a:bodyPr>
          <a:lstStyle/>
          <a:p>
            <a:pPr marL="457200" indent="-457200">
              <a:buFont typeface="+mj-lt"/>
              <a:buAutoNum type="arabicPeriod"/>
            </a:pPr>
            <a:r>
              <a:rPr lang="en-US" sz="2400" b="1" dirty="0">
                <a:solidFill>
                  <a:srgbClr val="0070C0"/>
                </a:solidFill>
              </a:rPr>
              <a:t>How  fumes can contaminate cabin air:</a:t>
            </a:r>
            <a:r>
              <a:rPr lang="en-US" sz="2400" b="1" dirty="0">
                <a:solidFill>
                  <a:schemeClr val="bg1"/>
                </a:solidFill>
              </a:rPr>
              <a:t> </a:t>
            </a:r>
            <a:r>
              <a:rPr lang="en-US" sz="2400" dirty="0"/>
              <a:t>Give the doctor the “Health Care Providers Guide”. This was written by a doctor and funded by the FAA. </a:t>
            </a:r>
          </a:p>
          <a:p>
            <a:pPr marL="457200" indent="-457200">
              <a:buFont typeface="+mj-lt"/>
              <a:buAutoNum type="arabicPeriod"/>
            </a:pPr>
            <a:endParaRPr lang="en-US" sz="1400" dirty="0"/>
          </a:p>
          <a:p>
            <a:pPr marL="457200" indent="-457200">
              <a:buFont typeface="+mj-lt"/>
              <a:buAutoNum type="arabicPeriod"/>
            </a:pPr>
            <a:r>
              <a:rPr lang="en-US" sz="2400" b="1" dirty="0">
                <a:solidFill>
                  <a:srgbClr val="0070C0"/>
                </a:solidFill>
              </a:rPr>
              <a:t>The types of fumes you likely inhaled onboard:</a:t>
            </a:r>
            <a:r>
              <a:rPr lang="en-US" sz="2400" b="1" dirty="0">
                <a:solidFill>
                  <a:srgbClr val="FF0000"/>
                </a:solidFill>
              </a:rPr>
              <a:t> </a:t>
            </a:r>
            <a:r>
              <a:rPr lang="en-US" sz="2400" dirty="0"/>
              <a:t>Give the doctor the Safety Data Sheet for either the oil or hydraulic fluid that Hawaiian uses (whichever you believe is relevant to your flight).</a:t>
            </a:r>
          </a:p>
          <a:p>
            <a:pPr marL="457200" indent="-457200">
              <a:buFont typeface="+mj-lt"/>
              <a:buAutoNum type="arabicPeriod"/>
            </a:pPr>
            <a:endParaRPr lang="en-US" sz="1300" dirty="0"/>
          </a:p>
          <a:p>
            <a:pPr marL="457200" indent="-457200">
              <a:buFont typeface="+mj-lt"/>
              <a:buAutoNum type="arabicPeriod"/>
            </a:pPr>
            <a:r>
              <a:rPr lang="en-US" sz="2400" b="1" dirty="0">
                <a:solidFill>
                  <a:srgbClr val="0070C0"/>
                </a:solidFill>
              </a:rPr>
              <a:t>There are no blood test specific to oil/hydraulic fluid exposures: </a:t>
            </a:r>
            <a:r>
              <a:rPr lang="en-US" sz="2400" dirty="0"/>
              <a:t>But if your symptoms are consistent with carbon monoxide exposure, it is worth getting tested. Note how many hours have passed since you breathed the fumes, and also if you have taken oxygen since then. Those two factors will influence the amount of carbon monoxide in your blood. Other chemicals to test for after oil fume exposure are      N-hexane and methyl pentane. They are not specific to oil fumes, but are likely present, which would indicate exposure.</a:t>
            </a:r>
          </a:p>
          <a:p>
            <a:pPr marL="457200" indent="-457200">
              <a:buFont typeface="+mj-lt"/>
              <a:buAutoNum type="arabicPeriod"/>
            </a:pPr>
            <a:endParaRPr lang="en-US" sz="1300" dirty="0"/>
          </a:p>
          <a:p>
            <a:pPr marL="457200" indent="-457200">
              <a:buFont typeface="+mj-lt"/>
              <a:buAutoNum type="arabicPeriod"/>
            </a:pPr>
            <a:r>
              <a:rPr lang="en-US" sz="2400" b="1" dirty="0">
                <a:solidFill>
                  <a:srgbClr val="0070C0"/>
                </a:solidFill>
              </a:rPr>
              <a:t>Other blood tests that may be helpful are:</a:t>
            </a:r>
            <a:r>
              <a:rPr lang="en-US" sz="2400" dirty="0">
                <a:solidFill>
                  <a:srgbClr val="FF0000"/>
                </a:solidFill>
              </a:rPr>
              <a:t> </a:t>
            </a:r>
            <a:r>
              <a:rPr lang="en-US" sz="2400" dirty="0"/>
              <a:t>serum cholinesterase (to monitor the change in activity of this enzyme, needs to be tested multiple times during the 1-2 weeks post-exposure) and serum c reactive protein (general marker of inflammation). </a:t>
            </a:r>
          </a:p>
        </p:txBody>
      </p:sp>
    </p:spTree>
    <p:extLst>
      <p:ext uri="{BB962C8B-B14F-4D97-AF65-F5344CB8AC3E}">
        <p14:creationId xmlns:p14="http://schemas.microsoft.com/office/powerpoint/2010/main" val="298336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rmAutofit fontScale="90000"/>
          </a:bodyPr>
          <a:lstStyle/>
          <a:p>
            <a:r>
              <a:rPr lang="en-US" dirty="0">
                <a:solidFill>
                  <a:srgbClr val="FF0000"/>
                </a:solidFill>
              </a:rPr>
              <a:t>Your AFA MEC has printed and distributed fume event information cards and posted pertinent information at </a:t>
            </a:r>
            <a:r>
              <a:rPr lang="en-US" dirty="0" err="1">
                <a:solidFill>
                  <a:srgbClr val="FF0000"/>
                </a:solidFill>
              </a:rPr>
              <a:t>HawaiianAFA.org</a:t>
            </a:r>
            <a:endParaRPr lang="en-US" dirty="0">
              <a:solidFill>
                <a:srgbClr val="FF0000"/>
              </a:solidFill>
            </a:endParaRPr>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304800" y="5410200"/>
            <a:ext cx="8610600" cy="923330"/>
          </a:xfrm>
          <a:prstGeom prst="rect">
            <a:avLst/>
          </a:prstGeom>
          <a:noFill/>
        </p:spPr>
        <p:txBody>
          <a:bodyPr wrap="square" rtlCol="0">
            <a:spAutoFit/>
          </a:bodyPr>
          <a:lstStyle/>
          <a:p>
            <a:r>
              <a:rPr lang="en-US" dirty="0">
                <a:solidFill>
                  <a:srgbClr val="FF0000"/>
                </a:solidFill>
              </a:rPr>
              <a:t>Keep this AFA fumes card with you when you fly. Also, visit the MEC webpage for additional advice and documents! Also, visit the </a:t>
            </a:r>
            <a:r>
              <a:rPr lang="en-US" dirty="0">
                <a:solidFill>
                  <a:srgbClr val="FF0000"/>
                </a:solidFill>
                <a:hlinkClick r:id="rId2"/>
              </a:rPr>
              <a:t>AFA International Cabin Air webpage</a:t>
            </a:r>
            <a:r>
              <a:rPr lang="en-US" dirty="0">
                <a:solidFill>
                  <a:srgbClr val="FF0000"/>
                </a:solidFill>
              </a:rPr>
              <a:t> </a:t>
            </a:r>
            <a:r>
              <a:rPr lang="en-US">
                <a:solidFill>
                  <a:srgbClr val="FF0000"/>
                </a:solidFill>
              </a:rPr>
              <a:t>for general </a:t>
            </a:r>
            <a:r>
              <a:rPr lang="en-US" dirty="0">
                <a:solidFill>
                  <a:srgbClr val="FF0000"/>
                </a:solidFill>
              </a:rPr>
              <a:t>advice and practical documents.</a:t>
            </a:r>
            <a:endParaRPr lang="en-US" b="1" dirty="0">
              <a:solidFill>
                <a:srgbClr val="0070C0"/>
              </a:solidFill>
            </a:endParaRPr>
          </a:p>
        </p:txBody>
      </p:sp>
      <p:pic>
        <p:nvPicPr>
          <p:cNvPr id="13" name="Content Placeholder 12">
            <a:extLst>
              <a:ext uri="{FF2B5EF4-FFF2-40B4-BE49-F238E27FC236}">
                <a16:creationId xmlns:a16="http://schemas.microsoft.com/office/drawing/2014/main" id="{F4A57509-92C2-FA4A-B20F-BB7E2760BA6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593" r="1074" b="11267"/>
          <a:stretch/>
        </p:blipFill>
        <p:spPr>
          <a:xfrm>
            <a:off x="296562" y="2362200"/>
            <a:ext cx="4191000" cy="2514600"/>
          </a:xfrm>
        </p:spPr>
      </p:pic>
      <p:pic>
        <p:nvPicPr>
          <p:cNvPr id="15" name="Picture 14">
            <a:extLst>
              <a:ext uri="{FF2B5EF4-FFF2-40B4-BE49-F238E27FC236}">
                <a16:creationId xmlns:a16="http://schemas.microsoft.com/office/drawing/2014/main" id="{8A0F679F-77FC-3442-BB3D-1697C43F4E57}"/>
              </a:ext>
            </a:extLst>
          </p:cNvPr>
          <p:cNvPicPr>
            <a:picLocks noChangeAspect="1"/>
          </p:cNvPicPr>
          <p:nvPr/>
        </p:nvPicPr>
        <p:blipFill rotWithShape="1">
          <a:blip r:embed="rId4">
            <a:extLst>
              <a:ext uri="{28A0092B-C50C-407E-A947-70E740481C1C}">
                <a14:useLocalDpi xmlns:a14="http://schemas.microsoft.com/office/drawing/2010/main" val="0"/>
              </a:ext>
            </a:extLst>
          </a:blip>
          <a:srcRect l="4069" t="13885" r="1547" b="11628"/>
          <a:stretch/>
        </p:blipFill>
        <p:spPr>
          <a:xfrm>
            <a:off x="4701746" y="2362200"/>
            <a:ext cx="4145692" cy="2514600"/>
          </a:xfrm>
          <a:prstGeom prst="rect">
            <a:avLst/>
          </a:prstGeom>
        </p:spPr>
      </p:pic>
    </p:spTree>
    <p:extLst>
      <p:ext uri="{BB962C8B-B14F-4D97-AF65-F5344CB8AC3E}">
        <p14:creationId xmlns:p14="http://schemas.microsoft.com/office/powerpoint/2010/main" val="22810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188374"/>
            <a:ext cx="8229600" cy="802226"/>
          </a:xfrm>
        </p:spPr>
        <p:txBody>
          <a:bodyPr>
            <a:normAutofit/>
          </a:bodyPr>
          <a:lstStyle/>
          <a:p>
            <a:r>
              <a:rPr lang="en-US" dirty="0">
                <a:solidFill>
                  <a:srgbClr val="FF0000"/>
                </a:solidFill>
              </a:rPr>
              <a:t>Let’s review…</a:t>
            </a:r>
            <a:endParaRPr lang="es-CO" dirty="0">
              <a:solidFill>
                <a:srgbClr val="FF0000"/>
              </a:solidFill>
            </a:endParaRPr>
          </a:p>
        </p:txBody>
      </p:sp>
      <p:sp>
        <p:nvSpPr>
          <p:cNvPr id="3" name="Content Placeholder 2"/>
          <p:cNvSpPr>
            <a:spLocks noGrp="1"/>
          </p:cNvSpPr>
          <p:nvPr>
            <p:ph idx="1"/>
          </p:nvPr>
        </p:nvSpPr>
        <p:spPr>
          <a:xfrm>
            <a:off x="152400" y="1066800"/>
            <a:ext cx="8686800" cy="5715000"/>
          </a:xfrm>
        </p:spPr>
        <p:txBody>
          <a:bodyPr>
            <a:normAutofit fontScale="92500" lnSpcReduction="20000"/>
          </a:bodyPr>
          <a:lstStyle/>
          <a:p>
            <a:pPr marL="457200" indent="-457200">
              <a:buFont typeface="+mj-lt"/>
              <a:buAutoNum type="arabicPeriod"/>
            </a:pPr>
            <a:r>
              <a:rPr lang="en-US" sz="2400" b="1" dirty="0">
                <a:solidFill>
                  <a:srgbClr val="0070C0"/>
                </a:solidFill>
              </a:rPr>
              <a:t>Pay </a:t>
            </a:r>
            <a:r>
              <a:rPr lang="en-US" sz="2400" b="1" dirty="0">
                <a:solidFill>
                  <a:schemeClr val="accent1"/>
                </a:solidFill>
              </a:rPr>
              <a:t>attention to the presence of odors and fumes onboard, even if there is no visible smoke or haze</a:t>
            </a:r>
            <a:r>
              <a:rPr lang="en-US" sz="2400" dirty="0"/>
              <a:t>.</a:t>
            </a:r>
            <a:r>
              <a:rPr lang="en-US" sz="2400" b="1" dirty="0"/>
              <a:t> </a:t>
            </a:r>
            <a:r>
              <a:rPr lang="en-US" sz="2400" dirty="0"/>
              <a:t>Some fumes just smell unpleasant, others can make you sick. </a:t>
            </a:r>
          </a:p>
          <a:p>
            <a:pPr marL="457200" indent="-457200">
              <a:buFont typeface="+mj-lt"/>
              <a:buAutoNum type="arabicPeriod"/>
            </a:pPr>
            <a:endParaRPr lang="en-US" sz="1300" dirty="0"/>
          </a:p>
          <a:p>
            <a:pPr marL="457200" indent="-457200">
              <a:buFont typeface="+mj-lt"/>
              <a:buAutoNum type="arabicPeriod"/>
            </a:pPr>
            <a:r>
              <a:rPr lang="en-US" sz="2400" b="1" dirty="0">
                <a:solidFill>
                  <a:srgbClr val="0070C0"/>
                </a:solidFill>
              </a:rPr>
              <a:t>Do your best to identify the SOURCE of fumes. </a:t>
            </a:r>
            <a:r>
              <a:rPr lang="en-US" sz="2400" dirty="0"/>
              <a:t>Is it coming from the vents, or somewhere in the cabin?</a:t>
            </a:r>
          </a:p>
          <a:p>
            <a:pPr marL="457200" indent="-457200">
              <a:buFont typeface="+mj-lt"/>
              <a:buAutoNum type="arabicPeriod"/>
            </a:pPr>
            <a:endParaRPr lang="en-US" sz="1300" dirty="0"/>
          </a:p>
          <a:p>
            <a:pPr marL="457200" indent="-457200">
              <a:buFont typeface="+mj-lt"/>
              <a:buAutoNum type="arabicPeriod"/>
            </a:pPr>
            <a:r>
              <a:rPr lang="en-US" sz="2400" b="1" dirty="0">
                <a:solidFill>
                  <a:srgbClr val="0070C0"/>
                </a:solidFill>
              </a:rPr>
              <a:t>If fumes are from vents, REPORT to the pilots, even during sterile cockpit because breathing fumes can create a flight safety issue. </a:t>
            </a:r>
            <a:r>
              <a:rPr lang="en-US" sz="2400" dirty="0"/>
              <a:t>If the pilots can’t take your call, they will communicate when they can. </a:t>
            </a:r>
          </a:p>
          <a:p>
            <a:pPr marL="457200" indent="-457200">
              <a:buFont typeface="+mj-lt"/>
              <a:buAutoNum type="arabicPeriod"/>
            </a:pPr>
            <a:endParaRPr lang="en-US" sz="1300" b="1" dirty="0">
              <a:solidFill>
                <a:srgbClr val="0070C0"/>
              </a:solidFill>
            </a:endParaRPr>
          </a:p>
          <a:p>
            <a:pPr marL="457200" indent="-457200">
              <a:buFont typeface="+mj-lt"/>
              <a:buAutoNum type="arabicPeriod"/>
            </a:pPr>
            <a:r>
              <a:rPr lang="en-US" sz="2400" b="1" dirty="0">
                <a:solidFill>
                  <a:srgbClr val="0070C0"/>
                </a:solidFill>
              </a:rPr>
              <a:t>If you have symptoms consistent with breathing carbon monoxide, take oxygen for first aid purposes. Get checked on landing. </a:t>
            </a:r>
          </a:p>
          <a:p>
            <a:pPr marL="457200" indent="-457200">
              <a:buFont typeface="+mj-lt"/>
              <a:buAutoNum type="arabicPeriod"/>
            </a:pPr>
            <a:endParaRPr lang="en-US" sz="1300" b="1" dirty="0">
              <a:solidFill>
                <a:srgbClr val="0070C0"/>
              </a:solidFill>
            </a:endParaRPr>
          </a:p>
          <a:p>
            <a:pPr marL="457200" indent="-457200">
              <a:buFont typeface="+mj-lt"/>
              <a:buAutoNum type="arabicPeriod"/>
            </a:pPr>
            <a:r>
              <a:rPr lang="en-US" sz="2400" b="1" dirty="0">
                <a:solidFill>
                  <a:srgbClr val="0070C0"/>
                </a:solidFill>
              </a:rPr>
              <a:t>Still feel unwell? Seek medical attention. Breathing fumes can also cause long-term symptoms, some with a delayed onset. </a:t>
            </a:r>
            <a:r>
              <a:rPr lang="en-US" sz="2400" dirty="0"/>
              <a:t>Bring the Health Care Providers’ Guide and relevant Safety Data Sheets.</a:t>
            </a:r>
          </a:p>
          <a:p>
            <a:pPr marL="457200" indent="-457200">
              <a:buFont typeface="+mj-lt"/>
              <a:buAutoNum type="arabicPeriod"/>
            </a:pPr>
            <a:endParaRPr lang="en-US" sz="1300" dirty="0"/>
          </a:p>
          <a:p>
            <a:pPr marL="457200" indent="-457200">
              <a:buFont typeface="+mj-lt"/>
              <a:buAutoNum type="arabicPeriod"/>
            </a:pPr>
            <a:r>
              <a:rPr lang="en-US" sz="2400" b="1" dirty="0">
                <a:solidFill>
                  <a:srgbClr val="0070C0"/>
                </a:solidFill>
              </a:rPr>
              <a:t>Document, document, document! </a:t>
            </a:r>
          </a:p>
          <a:p>
            <a:pPr marL="457200" indent="-457200">
              <a:buFont typeface="+mj-lt"/>
              <a:buAutoNum type="arabicPeriod"/>
            </a:pPr>
            <a:r>
              <a:rPr lang="en-US" sz="2400" b="1" dirty="0">
                <a:solidFill>
                  <a:srgbClr val="0070C0"/>
                </a:solidFill>
              </a:rPr>
              <a:t>Report to your AFA MEC Safety Chair. </a:t>
            </a:r>
            <a:r>
              <a:rPr lang="en-US" sz="2400" dirty="0"/>
              <a:t>AFA is here to help.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1" y="3749532"/>
            <a:ext cx="3868763" cy="3029033"/>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629" y="79435"/>
            <a:ext cx="5258994" cy="3276600"/>
          </a:xfrm>
          <a:prstGeom prst="rect">
            <a:avLst/>
          </a:prstGeom>
        </p:spPr>
      </p:pic>
      <p:sp>
        <p:nvSpPr>
          <p:cNvPr id="2" name="TextBox 1"/>
          <p:cNvSpPr txBox="1"/>
          <p:nvPr/>
        </p:nvSpPr>
        <p:spPr>
          <a:xfrm>
            <a:off x="990600" y="2951632"/>
            <a:ext cx="6705600" cy="707886"/>
          </a:xfrm>
          <a:prstGeom prst="rect">
            <a:avLst/>
          </a:prstGeom>
          <a:solidFill>
            <a:srgbClr val="FFC000"/>
          </a:solidFill>
        </p:spPr>
        <p:txBody>
          <a:bodyPr wrap="square" rtlCol="0">
            <a:spAutoFit/>
          </a:bodyPr>
          <a:lstStyle/>
          <a:p>
            <a:pPr algn="ctr"/>
            <a:r>
              <a:rPr lang="en-US" sz="2000" b="1" dirty="0">
                <a:solidFill>
                  <a:srgbClr val="0070C0"/>
                </a:solidFill>
              </a:rPr>
              <a:t>Remember: Some fumes are just unpleasant. Some </a:t>
            </a:r>
          </a:p>
          <a:p>
            <a:pPr algn="ctr"/>
            <a:r>
              <a:rPr lang="en-US" sz="2000" b="1" dirty="0">
                <a:solidFill>
                  <a:srgbClr val="0070C0"/>
                </a:solidFill>
              </a:rPr>
              <a:t>fumes can make you sick. Recognize and respond as needed.</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773683"/>
            <a:ext cx="3657601" cy="2454548"/>
          </a:xfrm>
          <a:prstGeom prst="rect">
            <a:avLst/>
          </a:prstGeom>
        </p:spPr>
      </p:pic>
      <p:graphicFrame>
        <p:nvGraphicFramePr>
          <p:cNvPr id="4" name="Object 3"/>
          <p:cNvGraphicFramePr>
            <a:graphicFrameLocks noGrp="1" noChangeAspect="1"/>
          </p:cNvGraphicFramePr>
          <p:nvPr>
            <p:extLst>
              <p:ext uri="{D42A27DB-BD31-4B8C-83A1-F6EECF244321}">
                <p14:modId xmlns:p14="http://schemas.microsoft.com/office/powerpoint/2010/main" val="568879629"/>
              </p:ext>
            </p:extLst>
          </p:nvPr>
        </p:nvGraphicFramePr>
        <p:xfrm>
          <a:off x="4069493" y="5943659"/>
          <a:ext cx="4735513" cy="797473"/>
        </p:xfrm>
        <a:graphic>
          <a:graphicData uri="http://schemas.openxmlformats.org/presentationml/2006/ole">
            <mc:AlternateContent xmlns:mc="http://schemas.openxmlformats.org/markup-compatibility/2006">
              <mc:Choice xmlns:v="urn:schemas-microsoft-com:vml" Requires="v">
                <p:oleObj spid="_x0000_s5180" name="Acrobat Document" r:id="rId6" imgW="4906800" imgH="824760" progId="AcroExch.Document.7">
                  <p:embed/>
                </p:oleObj>
              </mc:Choice>
              <mc:Fallback>
                <p:oleObj name="Acrobat Document" r:id="rId6" imgW="4906800" imgH="824760" progId="AcroExch.Document.7">
                  <p:embed/>
                  <p:pic>
                    <p:nvPicPr>
                      <p:cNvPr id="0" name="Object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9493" y="5943659"/>
                        <a:ext cx="4735513" cy="797473"/>
                      </a:xfrm>
                      <a:prstGeom prst="rect">
                        <a:avLst/>
                      </a:prstGeom>
                      <a:noFill/>
                      <a:ln>
                        <a:noFill/>
                      </a:ln>
                    </p:spPr>
                  </p:pic>
                </p:oleObj>
              </mc:Fallback>
            </mc:AlternateContent>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339" y="174311"/>
            <a:ext cx="3308925" cy="2559170"/>
          </a:xfrm>
          <a:prstGeom prst="rect">
            <a:avLst/>
          </a:prstGeom>
        </p:spPr>
      </p:pic>
    </p:spTree>
    <p:extLst>
      <p:ext uri="{BB962C8B-B14F-4D97-AF65-F5344CB8AC3E}">
        <p14:creationId xmlns:p14="http://schemas.microsoft.com/office/powerpoint/2010/main" val="166268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066800"/>
            <a:ext cx="2057400" cy="1456362"/>
          </a:xfrm>
          <a:prstGeom prst="rect">
            <a:avLst/>
          </a:prstGeom>
        </p:spPr>
      </p:pic>
      <p:sp>
        <p:nvSpPr>
          <p:cNvPr id="2" name="Title 1"/>
          <p:cNvSpPr>
            <a:spLocks noGrp="1"/>
          </p:cNvSpPr>
          <p:nvPr>
            <p:ph type="ctrTitle"/>
          </p:nvPr>
        </p:nvSpPr>
        <p:spPr>
          <a:xfrm>
            <a:off x="762000" y="2895600"/>
            <a:ext cx="7772400" cy="1470025"/>
          </a:xfrm>
        </p:spPr>
        <p:txBody>
          <a:bodyPr>
            <a:normAutofit fontScale="90000"/>
          </a:bodyPr>
          <a:lstStyle/>
          <a:p>
            <a:r>
              <a:rPr lang="en-US" sz="3900" b="1" dirty="0">
                <a:solidFill>
                  <a:srgbClr val="FF0000"/>
                </a:solidFill>
              </a:rPr>
              <a:t>Put your health and safety first. </a:t>
            </a:r>
            <a:br>
              <a:rPr lang="en-US" sz="3900" b="1" dirty="0">
                <a:solidFill>
                  <a:srgbClr val="0070C0"/>
                </a:solidFill>
              </a:rPr>
            </a:br>
            <a:br>
              <a:rPr lang="en-US" sz="3900" b="1" dirty="0">
                <a:solidFill>
                  <a:srgbClr val="0070C0"/>
                </a:solidFill>
              </a:rPr>
            </a:br>
            <a:r>
              <a:rPr lang="en-US" sz="3900" b="1" dirty="0">
                <a:solidFill>
                  <a:srgbClr val="0070C0"/>
                </a:solidFill>
              </a:rPr>
              <a:t>Questions? </a:t>
            </a:r>
            <a:br>
              <a:rPr lang="en-US" sz="3900" b="1" dirty="0">
                <a:solidFill>
                  <a:srgbClr val="0070C0"/>
                </a:solidFill>
              </a:rPr>
            </a:br>
            <a:br>
              <a:rPr lang="en-US" sz="1200" b="1" dirty="0">
                <a:solidFill>
                  <a:srgbClr val="0070C0"/>
                </a:solidFill>
              </a:rPr>
            </a:br>
            <a:br>
              <a:rPr lang="en-US" sz="1200" b="1" dirty="0">
                <a:solidFill>
                  <a:srgbClr val="0070C0"/>
                </a:solidFill>
              </a:rPr>
            </a:br>
            <a:r>
              <a:rPr lang="en-US" sz="3900" b="1" dirty="0">
                <a:solidFill>
                  <a:srgbClr val="0070C0"/>
                </a:solidFill>
              </a:rPr>
              <a:t>Contact Kerri Chow, AFA-CWA</a:t>
            </a:r>
            <a:br>
              <a:rPr lang="en-US" sz="3900" b="1" dirty="0">
                <a:solidFill>
                  <a:srgbClr val="0070C0"/>
                </a:solidFill>
              </a:rPr>
            </a:br>
            <a:r>
              <a:rPr lang="en-US" sz="3900" b="1" dirty="0">
                <a:solidFill>
                  <a:srgbClr val="0070C0"/>
                </a:solidFill>
              </a:rPr>
              <a:t>MEC Air Safety, Health &amp; Security Chair</a:t>
            </a:r>
            <a:br>
              <a:rPr lang="en-US" sz="3900" b="1" dirty="0">
                <a:solidFill>
                  <a:srgbClr val="0070C0"/>
                </a:solidFill>
              </a:rPr>
            </a:br>
            <a:r>
              <a:rPr lang="en-US" sz="3900" b="1" dirty="0" err="1">
                <a:solidFill>
                  <a:srgbClr val="0070C0"/>
                </a:solidFill>
              </a:rPr>
              <a:t>kerri.chow@hawaiianmec.org</a:t>
            </a:r>
            <a:br>
              <a:rPr lang="en-US" sz="3900" b="1" dirty="0">
                <a:solidFill>
                  <a:srgbClr val="0070C0"/>
                </a:solidFill>
              </a:rPr>
            </a:br>
            <a:r>
              <a:rPr lang="en-US" sz="3900" b="1" dirty="0">
                <a:solidFill>
                  <a:srgbClr val="0070C0"/>
                </a:solidFill>
              </a:rPr>
              <a:t>(808) 219-5615</a:t>
            </a:r>
            <a:br>
              <a:rPr lang="en-US" sz="3900" b="1" dirty="0">
                <a:solidFill>
                  <a:srgbClr val="0070C0"/>
                </a:solidFill>
              </a:rPr>
            </a:br>
            <a:br>
              <a:rPr lang="en-US" sz="3900" b="1" dirty="0">
                <a:solidFill>
                  <a:srgbClr val="0070C0"/>
                </a:solidFill>
              </a:rPr>
            </a:br>
            <a:r>
              <a:rPr lang="en-US" sz="2700" b="1" dirty="0">
                <a:solidFill>
                  <a:srgbClr val="0070C0"/>
                </a:solidFill>
              </a:rPr>
              <a:t>As backup, you may also contact AFA-CWA International </a:t>
            </a:r>
            <a:br>
              <a:rPr lang="en-US" sz="2700" b="1" dirty="0">
                <a:solidFill>
                  <a:srgbClr val="0070C0"/>
                </a:solidFill>
              </a:rPr>
            </a:br>
            <a:r>
              <a:rPr lang="en-US" sz="2700" b="1" dirty="0">
                <a:solidFill>
                  <a:srgbClr val="0070C0"/>
                </a:solidFill>
              </a:rPr>
              <a:t>Air Safety, Health, &amp; Security Department’s</a:t>
            </a:r>
            <a:br>
              <a:rPr lang="en-US" sz="2700" b="1" dirty="0">
                <a:solidFill>
                  <a:srgbClr val="0070C0"/>
                </a:solidFill>
              </a:rPr>
            </a:br>
            <a:r>
              <a:rPr lang="en-US" sz="2700" b="1" dirty="0">
                <a:solidFill>
                  <a:srgbClr val="0070C0"/>
                </a:solidFill>
              </a:rPr>
              <a:t>Judith Anderson -  </a:t>
            </a:r>
            <a:r>
              <a:rPr lang="en-US" sz="2700" b="1" dirty="0">
                <a:solidFill>
                  <a:srgbClr val="0070C0"/>
                </a:solidFill>
                <a:hlinkClick r:id="rId3"/>
              </a:rPr>
              <a:t>judith@AFAnet.org</a:t>
            </a:r>
            <a:endParaRPr lang="en-US" sz="2700" dirty="0"/>
          </a:p>
        </p:txBody>
      </p:sp>
    </p:spTree>
    <p:extLst>
      <p:ext uri="{BB962C8B-B14F-4D97-AF65-F5344CB8AC3E}">
        <p14:creationId xmlns:p14="http://schemas.microsoft.com/office/powerpoint/2010/main" val="380915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ACTUAL documents\VARIOUS\AQ-legislation + misc\ventn\galley fil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021378" y="903421"/>
            <a:ext cx="2655946" cy="13063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206" y="1554301"/>
            <a:ext cx="2218944" cy="11094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04800"/>
            <a:ext cx="3043939" cy="220979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3048000"/>
            <a:ext cx="1826896" cy="3429000"/>
          </a:xfrm>
          <a:prstGeom prst="rect">
            <a:avLst/>
          </a:prstGeom>
        </p:spPr>
      </p:pic>
      <p:sp>
        <p:nvSpPr>
          <p:cNvPr id="2" name="TextBox 1"/>
          <p:cNvSpPr txBox="1"/>
          <p:nvPr/>
        </p:nvSpPr>
        <p:spPr>
          <a:xfrm>
            <a:off x="3124200" y="0"/>
            <a:ext cx="4800600" cy="1477328"/>
          </a:xfrm>
          <a:prstGeom prst="rect">
            <a:avLst/>
          </a:prstGeom>
          <a:noFill/>
        </p:spPr>
        <p:txBody>
          <a:bodyPr wrap="square" rtlCol="0">
            <a:spAutoFit/>
          </a:bodyPr>
          <a:lstStyle/>
          <a:p>
            <a:pPr algn="ctr"/>
            <a:r>
              <a:rPr lang="en-US" sz="4500" b="1" dirty="0">
                <a:solidFill>
                  <a:srgbClr val="FF0000"/>
                </a:solidFill>
              </a:rPr>
              <a:t>Where does cabin </a:t>
            </a:r>
          </a:p>
          <a:p>
            <a:pPr algn="ctr"/>
            <a:r>
              <a:rPr lang="en-US" sz="4500" b="1" dirty="0">
                <a:solidFill>
                  <a:srgbClr val="FF0000"/>
                </a:solidFill>
              </a:rPr>
              <a:t>air come from?</a:t>
            </a:r>
          </a:p>
        </p:txBody>
      </p:sp>
      <p:sp>
        <p:nvSpPr>
          <p:cNvPr id="4" name="TextBox 3"/>
          <p:cNvSpPr txBox="1"/>
          <p:nvPr/>
        </p:nvSpPr>
        <p:spPr>
          <a:xfrm>
            <a:off x="201463" y="2458528"/>
            <a:ext cx="6580337" cy="4093428"/>
          </a:xfrm>
          <a:prstGeom prst="rect">
            <a:avLst/>
          </a:prstGeom>
          <a:noFill/>
        </p:spPr>
        <p:txBody>
          <a:bodyPr wrap="square" rtlCol="0">
            <a:spAutoFit/>
          </a:bodyPr>
          <a:lstStyle/>
          <a:p>
            <a:pPr marL="285750" indent="-285750">
              <a:buFont typeface="Arial" pitchFamily="34" charset="0"/>
              <a:buChar char="•"/>
            </a:pPr>
            <a:endParaRPr lang="en-US" sz="2600" dirty="0"/>
          </a:p>
          <a:p>
            <a:pPr marL="285750" indent="-285750">
              <a:buFont typeface="Arial" pitchFamily="34" charset="0"/>
              <a:buChar char="•"/>
            </a:pPr>
            <a:r>
              <a:rPr lang="en-US" sz="2600" dirty="0"/>
              <a:t>Onboard, the air you breathe in the cabin comes in through open gaspers, and vents at the top of the sidewalls, the main aisle, or both.  </a:t>
            </a:r>
            <a:endParaRPr lang="en-US" sz="1400" dirty="0"/>
          </a:p>
          <a:p>
            <a:pPr marL="285750" indent="-285750">
              <a:buFont typeface="Arial" pitchFamily="34" charset="0"/>
              <a:buChar char="•"/>
            </a:pPr>
            <a:r>
              <a:rPr lang="en-US" sz="2600" dirty="0"/>
              <a:t>Air is “added” at the top of the cabin and then it is exhausted  or pulled out of the cabin through floor level vents. About half of the “used” air gets dumped overboard and the other half gets recirculated. </a:t>
            </a:r>
          </a:p>
        </p:txBody>
      </p:sp>
    </p:spTree>
    <p:extLst>
      <p:ext uri="{BB962C8B-B14F-4D97-AF65-F5344CB8AC3E}">
        <p14:creationId xmlns:p14="http://schemas.microsoft.com/office/powerpoint/2010/main" val="33293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3886200" cy="784830"/>
          </a:xfrm>
          <a:prstGeom prst="rect">
            <a:avLst/>
          </a:prstGeom>
          <a:noFill/>
        </p:spPr>
        <p:txBody>
          <a:bodyPr wrap="square" rtlCol="0">
            <a:spAutoFit/>
          </a:bodyPr>
          <a:lstStyle/>
          <a:p>
            <a:pPr algn="ctr"/>
            <a:r>
              <a:rPr lang="en-US" sz="4500" dirty="0">
                <a:solidFill>
                  <a:srgbClr val="FF0000"/>
                </a:solidFill>
              </a:rPr>
              <a:t>Did You Know?</a:t>
            </a:r>
          </a:p>
        </p:txBody>
      </p:sp>
      <p:sp>
        <p:nvSpPr>
          <p:cNvPr id="4" name="TextBox 3"/>
          <p:cNvSpPr txBox="1"/>
          <p:nvPr/>
        </p:nvSpPr>
        <p:spPr>
          <a:xfrm>
            <a:off x="457200" y="1143000"/>
            <a:ext cx="8458200" cy="5293757"/>
          </a:xfrm>
          <a:prstGeom prst="rect">
            <a:avLst/>
          </a:prstGeom>
          <a:noFill/>
        </p:spPr>
        <p:txBody>
          <a:bodyPr wrap="square" rtlCol="0">
            <a:spAutoFit/>
          </a:bodyPr>
          <a:lstStyle/>
          <a:p>
            <a:r>
              <a:rPr lang="en-US" sz="2600" dirty="0"/>
              <a:t>Unless there’s one of these                                                      </a:t>
            </a:r>
            <a:r>
              <a:rPr lang="en-US" sz="2600" b="1" dirty="0">
                <a:solidFill>
                  <a:srgbClr val="0070C0"/>
                </a:solidFill>
              </a:rPr>
              <a:t>big, yellow hoses </a:t>
            </a:r>
            <a:r>
              <a:rPr lang="en-US" sz="2600" dirty="0"/>
              <a:t>connected to                                                                           the aircraft at the gate…                               </a:t>
            </a:r>
          </a:p>
          <a:p>
            <a:r>
              <a:rPr lang="en-US" sz="2600" dirty="0"/>
              <a:t>then the air coming in through the cabin vents has first passed through one of the </a:t>
            </a:r>
            <a:r>
              <a:rPr lang="en-US" sz="2600" b="1" dirty="0">
                <a:solidFill>
                  <a:srgbClr val="0070C0"/>
                </a:solidFill>
              </a:rPr>
              <a:t>aircraft engines </a:t>
            </a:r>
            <a:r>
              <a:rPr lang="en-US" sz="2600" dirty="0"/>
              <a:t>or the APU, where it gets compressed and heated. The systems are designed to process compressed air because, when inflight the outside air is very cold and low pressure (i.e. low oxygen content). For this reason the air has to be made warmer and more dense                                                                               before it is suitable to breathe. Ventilation                                      air from the engines is called “bleed                                               air” because it is “bled” off the engines! </a:t>
            </a:r>
          </a:p>
          <a:p>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592" y="228600"/>
            <a:ext cx="2649453" cy="2057400"/>
          </a:xfrm>
          <a:prstGeom prst="rect">
            <a:avLst/>
          </a:prstGeom>
        </p:spPr>
      </p:pic>
      <p:sp>
        <p:nvSpPr>
          <p:cNvPr id="10" name="Right Arrow 9"/>
          <p:cNvSpPr/>
          <p:nvPr/>
        </p:nvSpPr>
        <p:spPr>
          <a:xfrm>
            <a:off x="4495800" y="1524000"/>
            <a:ext cx="1370206" cy="54292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24600" y="4876800"/>
            <a:ext cx="2590800" cy="1714241"/>
          </a:xfrm>
          <a:prstGeom prst="rect">
            <a:avLst/>
          </a:prstGeom>
          <a:noFill/>
          <a:extLst>
            <a:ext uri="{91240B29-F687-4f45-9708-019B960494DF}">
              <a14:hiddenLine xmlns:a14="http://schemas.microsoft.com/office/drawing/2010/main" xmlns="" w="9525" cap="flat" cmpd="sng">
                <a:solidFill>
                  <a:schemeClr val="tx2"/>
                </a:solidFill>
                <a:prstDash val="solid"/>
                <a:miter lim="800000"/>
                <a:headEnd/>
                <a:tailEnd/>
              </a14:hiddenLine>
            </a:ext>
          </a:extLst>
        </p:spPr>
      </p:pic>
    </p:spTree>
    <p:extLst>
      <p:ext uri="{BB962C8B-B14F-4D97-AF65-F5344CB8AC3E}">
        <p14:creationId xmlns:p14="http://schemas.microsoft.com/office/powerpoint/2010/main" val="140787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134" y="3349347"/>
            <a:ext cx="8643844" cy="3908762"/>
          </a:xfrm>
          <a:prstGeom prst="rect">
            <a:avLst/>
          </a:prstGeom>
          <a:noFill/>
        </p:spPr>
        <p:txBody>
          <a:bodyPr wrap="square" rtlCol="0">
            <a:spAutoFit/>
          </a:bodyPr>
          <a:lstStyle/>
          <a:p>
            <a:pPr marL="514350" indent="-514350">
              <a:buClr>
                <a:srgbClr val="0070C0"/>
              </a:buClr>
              <a:buFont typeface="+mj-lt"/>
              <a:buAutoNum type="arabicPeriod"/>
            </a:pPr>
            <a:r>
              <a:rPr lang="en-US" sz="2600" dirty="0"/>
              <a:t>Outside air gets sucked in through the engine. </a:t>
            </a:r>
          </a:p>
          <a:p>
            <a:pPr marL="514350" indent="-514350">
              <a:buClr>
                <a:srgbClr val="0070C0"/>
              </a:buClr>
              <a:buFont typeface="+mj-lt"/>
              <a:buAutoNum type="arabicPeriod"/>
            </a:pPr>
            <a:endParaRPr lang="en-US" sz="2000" dirty="0"/>
          </a:p>
          <a:p>
            <a:pPr marL="514350" indent="-514350">
              <a:buClr>
                <a:srgbClr val="0070C0"/>
              </a:buClr>
              <a:buFont typeface="+mj-lt"/>
              <a:buAutoNum type="arabicPeriod"/>
            </a:pPr>
            <a:r>
              <a:rPr lang="en-US" sz="2600" dirty="0"/>
              <a:t>There it gets compressed and heated. Most of that hot air is used for “engine thrust” but some of it is “bled” off the engine, cooled, mixed, and routed into the cabin to be used for ventilation.</a:t>
            </a:r>
          </a:p>
          <a:p>
            <a:pPr marL="514350" indent="-514350">
              <a:buFont typeface="+mj-lt"/>
              <a:buAutoNum type="arabicPeriod"/>
            </a:pPr>
            <a:endParaRPr lang="en-US" sz="2000" dirty="0"/>
          </a:p>
          <a:p>
            <a:pPr marL="514350" indent="-514350">
              <a:buClr>
                <a:srgbClr val="0070C0"/>
              </a:buClr>
              <a:buFont typeface="+mj-lt"/>
              <a:buAutoNum type="arabicPeriod"/>
            </a:pPr>
            <a:r>
              <a:rPr lang="en-US" sz="2600" dirty="0"/>
              <a:t>It’s delivered through the cabin vents above you. </a:t>
            </a:r>
          </a:p>
          <a:p>
            <a:pPr marL="285750" indent="-285750">
              <a:buFont typeface="Arial" pitchFamily="34" charset="0"/>
              <a:buChar char="•"/>
            </a:pPr>
            <a:endParaRPr lang="en-US" sz="2600" dirty="0"/>
          </a:p>
          <a:p>
            <a:pPr marL="285750" indent="-285750">
              <a:buFont typeface="Arial" pitchFamily="34" charset="0"/>
              <a:buChar char="•"/>
            </a:pPr>
            <a:endParaRPr lang="en-US" sz="26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76600" y="1295400"/>
            <a:ext cx="2579001" cy="1909696"/>
          </a:xfrm>
          <a:prstGeom prst="rect">
            <a:avLst/>
          </a:prstGeom>
          <a:noFill/>
          <a:extLst>
            <a:ext uri="{91240B29-F687-4f45-9708-019B960494DF}">
              <a14:hiddenLine xmlns:a14="http://schemas.microsoft.com/office/drawing/2010/main" xmlns="" w="9525" cap="flat" cmpd="sng">
                <a:solidFill>
                  <a:schemeClr val="tx2"/>
                </a:solidFill>
                <a:prstDash val="solid"/>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295400"/>
            <a:ext cx="2403598" cy="1973682"/>
          </a:xfrm>
          <a:prstGeom prst="rect">
            <a:avLst/>
          </a:prstGeom>
        </p:spPr>
      </p:pic>
      <p:sp>
        <p:nvSpPr>
          <p:cNvPr id="7" name="Right Arrow 6"/>
          <p:cNvSpPr/>
          <p:nvPr/>
        </p:nvSpPr>
        <p:spPr>
          <a:xfrm>
            <a:off x="5942459" y="1978176"/>
            <a:ext cx="565030" cy="4793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1307234"/>
            <a:ext cx="2362201" cy="1889037"/>
          </a:xfrm>
          <a:prstGeom prst="rect">
            <a:avLst/>
          </a:prstGeom>
        </p:spPr>
      </p:pic>
      <p:sp>
        <p:nvSpPr>
          <p:cNvPr id="9" name="Right Arrow 8"/>
          <p:cNvSpPr/>
          <p:nvPr/>
        </p:nvSpPr>
        <p:spPr>
          <a:xfrm>
            <a:off x="2621717" y="1980804"/>
            <a:ext cx="565030" cy="4793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p:cNvSpPr txBox="1"/>
          <p:nvPr/>
        </p:nvSpPr>
        <p:spPr>
          <a:xfrm>
            <a:off x="974748" y="731980"/>
            <a:ext cx="457200" cy="461665"/>
          </a:xfrm>
          <a:prstGeom prst="rect">
            <a:avLst/>
          </a:prstGeom>
          <a:noFill/>
        </p:spPr>
        <p:txBody>
          <a:bodyPr wrap="square" rtlCol="0">
            <a:spAutoFit/>
          </a:bodyPr>
          <a:lstStyle/>
          <a:p>
            <a:r>
              <a:rPr lang="en-US" sz="2400" b="1" dirty="0">
                <a:solidFill>
                  <a:srgbClr val="0070C0"/>
                </a:solidFill>
              </a:rPr>
              <a:t>1</a:t>
            </a:r>
          </a:p>
        </p:txBody>
      </p:sp>
      <p:sp>
        <p:nvSpPr>
          <p:cNvPr id="11" name="TextBox 10"/>
          <p:cNvSpPr txBox="1"/>
          <p:nvPr/>
        </p:nvSpPr>
        <p:spPr>
          <a:xfrm>
            <a:off x="4305300" y="731979"/>
            <a:ext cx="457200" cy="461665"/>
          </a:xfrm>
          <a:prstGeom prst="rect">
            <a:avLst/>
          </a:prstGeom>
          <a:noFill/>
        </p:spPr>
        <p:txBody>
          <a:bodyPr wrap="square" rtlCol="0">
            <a:spAutoFit/>
          </a:bodyPr>
          <a:lstStyle/>
          <a:p>
            <a:r>
              <a:rPr lang="en-US" sz="2400" b="1" dirty="0">
                <a:solidFill>
                  <a:srgbClr val="0070C0"/>
                </a:solidFill>
              </a:rPr>
              <a:t>2</a:t>
            </a:r>
          </a:p>
        </p:txBody>
      </p:sp>
      <p:sp>
        <p:nvSpPr>
          <p:cNvPr id="12" name="TextBox 11"/>
          <p:cNvSpPr txBox="1"/>
          <p:nvPr/>
        </p:nvSpPr>
        <p:spPr>
          <a:xfrm>
            <a:off x="7611374" y="731981"/>
            <a:ext cx="457200" cy="461665"/>
          </a:xfrm>
          <a:prstGeom prst="rect">
            <a:avLst/>
          </a:prstGeom>
          <a:noFill/>
        </p:spPr>
        <p:txBody>
          <a:bodyPr wrap="square" rtlCol="0">
            <a:spAutoFit/>
          </a:bodyPr>
          <a:lstStyle/>
          <a:p>
            <a:r>
              <a:rPr lang="en-US" sz="2400" b="1" dirty="0">
                <a:solidFill>
                  <a:srgbClr val="0070C0"/>
                </a:solidFill>
              </a:rPr>
              <a:t>3</a:t>
            </a:r>
          </a:p>
        </p:txBody>
      </p:sp>
      <p:sp>
        <p:nvSpPr>
          <p:cNvPr id="13" name="TextBox 12"/>
          <p:cNvSpPr txBox="1"/>
          <p:nvPr/>
        </p:nvSpPr>
        <p:spPr>
          <a:xfrm>
            <a:off x="2209800" y="54247"/>
            <a:ext cx="3553533" cy="923330"/>
          </a:xfrm>
          <a:prstGeom prst="rect">
            <a:avLst/>
          </a:prstGeom>
          <a:noFill/>
        </p:spPr>
        <p:txBody>
          <a:bodyPr wrap="square" rtlCol="0">
            <a:spAutoFit/>
          </a:bodyPr>
          <a:lstStyle/>
          <a:p>
            <a:r>
              <a:rPr lang="en-US" sz="5400" dirty="0">
                <a:solidFill>
                  <a:srgbClr val="FF0000"/>
                </a:solidFill>
              </a:rPr>
              <a:t>To recap…</a:t>
            </a:r>
          </a:p>
        </p:txBody>
      </p:sp>
    </p:spTree>
    <p:extLst>
      <p:ext uri="{BB962C8B-B14F-4D97-AF65-F5344CB8AC3E}">
        <p14:creationId xmlns:p14="http://schemas.microsoft.com/office/powerpoint/2010/main" val="127995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4495800" cy="784830"/>
          </a:xfrm>
          <a:prstGeom prst="rect">
            <a:avLst/>
          </a:prstGeom>
          <a:noFill/>
        </p:spPr>
        <p:txBody>
          <a:bodyPr wrap="square" rtlCol="0">
            <a:spAutoFit/>
          </a:bodyPr>
          <a:lstStyle/>
          <a:p>
            <a:pPr algn="ctr"/>
            <a:r>
              <a:rPr lang="en-US" sz="4500" dirty="0">
                <a:solidFill>
                  <a:srgbClr val="FF0000"/>
                </a:solidFill>
              </a:rPr>
              <a:t>The problem is</a:t>
            </a:r>
            <a:r>
              <a:rPr lang="mr-IN" sz="4500" dirty="0">
                <a:solidFill>
                  <a:srgbClr val="FF0000"/>
                </a:solidFill>
              </a:rPr>
              <a:t>…</a:t>
            </a:r>
            <a:endParaRPr lang="en-US" sz="4500" dirty="0">
              <a:solidFill>
                <a:srgbClr val="FF0000"/>
              </a:solidFill>
            </a:endParaRPr>
          </a:p>
        </p:txBody>
      </p:sp>
      <p:sp>
        <p:nvSpPr>
          <p:cNvPr id="4" name="TextBox 3"/>
          <p:cNvSpPr txBox="1"/>
          <p:nvPr/>
        </p:nvSpPr>
        <p:spPr>
          <a:xfrm>
            <a:off x="381000" y="685800"/>
            <a:ext cx="6019799" cy="6032421"/>
          </a:xfrm>
          <a:prstGeom prst="rect">
            <a:avLst/>
          </a:prstGeom>
          <a:noFill/>
        </p:spPr>
        <p:txBody>
          <a:bodyPr wrap="square" rtlCol="0">
            <a:spAutoFit/>
          </a:bodyPr>
          <a:lstStyle/>
          <a:p>
            <a:pPr marL="285750" indent="-285750">
              <a:buFont typeface="Arial" pitchFamily="34" charset="0"/>
              <a:buChar char="•"/>
            </a:pPr>
            <a:endParaRPr lang="en-US" sz="1400" dirty="0"/>
          </a:p>
          <a:p>
            <a:pPr marL="285750" indent="-285750">
              <a:buFont typeface="Arial" pitchFamily="34" charset="0"/>
              <a:buChar char="•"/>
            </a:pPr>
            <a:r>
              <a:rPr lang="en-US" sz="2600" dirty="0"/>
              <a:t>Air that comes through the engine compressors usually is not filtered! </a:t>
            </a:r>
          </a:p>
          <a:p>
            <a:pPr marL="285750" indent="-285750">
              <a:buFont typeface="Arial" pitchFamily="34" charset="0"/>
              <a:buChar char="•"/>
            </a:pPr>
            <a:endParaRPr lang="en-US" sz="2000" dirty="0"/>
          </a:p>
          <a:p>
            <a:pPr marL="285750" indent="-285750">
              <a:buFont typeface="Arial" pitchFamily="34" charset="0"/>
              <a:buChar char="•"/>
            </a:pPr>
            <a:r>
              <a:rPr lang="en-US" sz="2600" dirty="0"/>
              <a:t>Sometimes, engine oil or hydraulic fluid leak or spill into the hot engine compressor, resulting in </a:t>
            </a:r>
            <a:r>
              <a:rPr lang="en-US" sz="2600" u="sng" dirty="0"/>
              <a:t>fumes</a:t>
            </a:r>
            <a:r>
              <a:rPr lang="en-US" sz="2600" dirty="0"/>
              <a:t> which contaminate the breathing air and are                   delivered into the cabin. </a:t>
            </a:r>
          </a:p>
          <a:p>
            <a:pPr marL="285750" indent="-285750">
              <a:buFont typeface="Arial" pitchFamily="34" charset="0"/>
              <a:buChar char="•"/>
            </a:pPr>
            <a:endParaRPr lang="en-US" sz="2000" dirty="0"/>
          </a:p>
          <a:p>
            <a:pPr marL="285750" indent="-285750">
              <a:buFont typeface="Arial" pitchFamily="34" charset="0"/>
              <a:buChar char="•"/>
            </a:pPr>
            <a:r>
              <a:rPr lang="en-US" sz="2600" dirty="0"/>
              <a:t>Sometimes you see a haze or smoke as well, like this…</a:t>
            </a:r>
          </a:p>
          <a:p>
            <a:pPr marL="285750" indent="-285750">
              <a:buFont typeface="Arial" pitchFamily="34" charset="0"/>
              <a:buChar char="•"/>
            </a:pPr>
            <a:endParaRPr lang="en-US" sz="2000" dirty="0"/>
          </a:p>
          <a:p>
            <a:pPr marL="285750" indent="-285750">
              <a:buFont typeface="Arial" pitchFamily="34" charset="0"/>
              <a:buChar char="•"/>
            </a:pPr>
            <a:r>
              <a:rPr lang="en-US" sz="2600" dirty="0">
                <a:solidFill>
                  <a:srgbClr val="FF0000"/>
                </a:solidFill>
              </a:rPr>
              <a:t>However the most common indication is </a:t>
            </a:r>
            <a:r>
              <a:rPr lang="en-US" sz="2600" u="sng" dirty="0">
                <a:solidFill>
                  <a:srgbClr val="FF0000"/>
                </a:solidFill>
              </a:rPr>
              <a:t>a bad odor</a:t>
            </a:r>
            <a:r>
              <a:rPr lang="en-US" sz="2600" dirty="0">
                <a:solidFill>
                  <a:srgbClr val="FF0000"/>
                </a:solidFill>
              </a:rPr>
              <a:t>. Which can make it difficult to be sure something is wrong.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72200" y="685800"/>
            <a:ext cx="2750231" cy="2027901"/>
          </a:xfrm>
          <a:prstGeom prst="rect">
            <a:avLst/>
          </a:prstGeom>
          <a:noFill/>
          <a:extLst>
            <a:ext uri="{91240B29-F687-4f45-9708-019B960494DF}">
              <a14:hiddenLine xmlns:a14="http://schemas.microsoft.com/office/drawing/2010/main" xmlns="" w="9525" cap="flat" cmpd="sng">
                <a:solidFill>
                  <a:schemeClr val="tx2"/>
                </a:solidFill>
                <a:prstDash val="solid"/>
                <a:miter lim="800000"/>
                <a:headEnd/>
                <a:tailEnd/>
              </a14:hiddenLine>
            </a:ext>
          </a:extLst>
        </p:spPr>
      </p:pic>
      <p:pic>
        <p:nvPicPr>
          <p:cNvPr id="6" name="Picture 4" descr="smoke in cabin USA-W 18sep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29400" y="3429000"/>
            <a:ext cx="2209800" cy="29493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Right Arrow 6"/>
          <p:cNvSpPr/>
          <p:nvPr/>
        </p:nvSpPr>
        <p:spPr>
          <a:xfrm>
            <a:off x="3886200" y="4800601"/>
            <a:ext cx="2590800" cy="2286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23971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a:off x="609600" y="152400"/>
            <a:ext cx="7772400" cy="162860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2"/>
          </p:nvPr>
        </p:nvSpPr>
        <p:spPr/>
        <p:txBody>
          <a:bodyPr/>
          <a:lstStyle/>
          <a:p>
            <a:fld id="{D3609996-726B-4B39-B161-675FE7424616}" type="slidenum">
              <a:rPr lang="en-GB"/>
              <a:pPr/>
              <a:t>6</a:t>
            </a:fld>
            <a:endParaRPr lang="en-GB" dirty="0"/>
          </a:p>
        </p:txBody>
      </p:sp>
      <p:pic>
        <p:nvPicPr>
          <p:cNvPr id="695303" name="Picture 7" descr="diesel exha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3445048" cy="345882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95300" name="Object 4"/>
          <p:cNvGraphicFramePr>
            <a:graphicFrameLocks noGrp="1" noChangeAspect="1"/>
          </p:cNvGraphicFramePr>
          <p:nvPr>
            <p:ph idx="1"/>
            <p:extLst>
              <p:ext uri="{D42A27DB-BD31-4B8C-83A1-F6EECF244321}">
                <p14:modId xmlns:p14="http://schemas.microsoft.com/office/powerpoint/2010/main" val="548261511"/>
              </p:ext>
            </p:extLst>
          </p:nvPr>
        </p:nvGraphicFramePr>
        <p:xfrm>
          <a:off x="6019800" y="2057400"/>
          <a:ext cx="2884872" cy="2971800"/>
        </p:xfrm>
        <a:graphic>
          <a:graphicData uri="http://schemas.openxmlformats.org/presentationml/2006/ole">
            <mc:AlternateContent xmlns:mc="http://schemas.openxmlformats.org/markup-compatibility/2006">
              <mc:Choice xmlns:v="urn:schemas-microsoft-com:vml" Requires="v">
                <p:oleObj spid="_x0000_s2132" name="Acrobat Document" r:id="rId4" imgW="2263336" imgH="2331922" progId="AcroExch.Document.7">
                  <p:embed/>
                </p:oleObj>
              </mc:Choice>
              <mc:Fallback>
                <p:oleObj name="Acrobat Document" r:id="rId4" imgW="2263336" imgH="2331922"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2884872" cy="2971800"/>
                      </a:xfrm>
                      <a:prstGeom prst="rect">
                        <a:avLst/>
                      </a:prstGeom>
                      <a:noFill/>
                      <a:ln>
                        <a:noFill/>
                      </a:ln>
                      <a:effectLst/>
                    </p:spPr>
                  </p:pic>
                </p:oleObj>
              </mc:Fallback>
            </mc:AlternateContent>
          </a:graphicData>
        </a:graphic>
      </p:graphicFrame>
      <p:sp>
        <p:nvSpPr>
          <p:cNvPr id="2" name="TextBox 1"/>
          <p:cNvSpPr txBox="1"/>
          <p:nvPr/>
        </p:nvSpPr>
        <p:spPr>
          <a:xfrm>
            <a:off x="685800" y="228600"/>
            <a:ext cx="8305800" cy="1569660"/>
          </a:xfrm>
          <a:prstGeom prst="rect">
            <a:avLst/>
          </a:prstGeom>
          <a:noFill/>
        </p:spPr>
        <p:txBody>
          <a:bodyPr wrap="square" rtlCol="0">
            <a:spAutoFit/>
          </a:bodyPr>
          <a:lstStyle/>
          <a:p>
            <a:pPr>
              <a:buNone/>
            </a:pPr>
            <a:r>
              <a:rPr lang="en-US" sz="3200" dirty="0">
                <a:solidFill>
                  <a:srgbClr val="FFFF00"/>
                </a:solidFill>
              </a:rPr>
              <a:t>There are many sources of fumes onboard an aircraft! It may be challenging to determine which action is required.</a:t>
            </a:r>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800600"/>
            <a:ext cx="5446713" cy="159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aviation solvents lu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886200" y="2209800"/>
            <a:ext cx="1933575" cy="207049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5426995"/>
      </p:ext>
    </p:extLst>
  </p:cSld>
  <p:clrMapOvr>
    <a:masterClrMapping/>
  </p:clrMapOvr>
  <mc:AlternateContent xmlns:mc="http://schemas.openxmlformats.org/markup-compatibility/2006" xmlns:p14="http://schemas.microsoft.com/office/powerpoint/2010/main">
    <mc:Choice Requires="p14">
      <p:transition spd="slow" p14:dur="2000" advTm="22560"/>
    </mc:Choice>
    <mc:Fallback xmlns="">
      <p:transition spd="slow" advTm="225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096000" y="228600"/>
            <a:ext cx="2619685" cy="15423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B26DD66C-0F45-4BC3-A640-22AF746D87F6}" type="slidenum">
              <a:rPr lang="en-GB"/>
              <a:pPr/>
              <a:t>7</a:t>
            </a:fld>
            <a:endParaRPr lang="en-GB" dirty="0"/>
          </a:p>
        </p:txBody>
      </p:sp>
      <p:pic>
        <p:nvPicPr>
          <p:cNvPr id="699402" name="Picture 10" descr="blue cheese"/>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4495800" y="4876800"/>
            <a:ext cx="2438400" cy="182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99405" name="Picture 13" descr="luggage"/>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0" y="4419600"/>
            <a:ext cx="2317750" cy="22939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99408" name="Picture 16" descr="bad br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10000"/>
            <a:ext cx="2305050" cy="2305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72200" y="304800"/>
            <a:ext cx="2505385" cy="1384995"/>
          </a:xfrm>
          <a:prstGeom prst="rect">
            <a:avLst/>
          </a:prstGeom>
          <a:noFill/>
        </p:spPr>
        <p:txBody>
          <a:bodyPr wrap="square" rtlCol="0">
            <a:spAutoFit/>
          </a:bodyPr>
          <a:lstStyle/>
          <a:p>
            <a:r>
              <a:rPr lang="en-US" sz="2800" dirty="0">
                <a:solidFill>
                  <a:srgbClr val="FFFF00"/>
                </a:solidFill>
              </a:rPr>
              <a:t>So which are just smelly but  not toxic? </a:t>
            </a:r>
          </a:p>
        </p:txBody>
      </p:sp>
      <p:pic>
        <p:nvPicPr>
          <p:cNvPr id="11" name="Picture 7" descr="diesel exha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343400"/>
            <a:ext cx="2133600" cy="210876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828800"/>
            <a:ext cx="1666336" cy="2403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2"/>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99399" name="Picture 7" descr="BO"/>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457200" y="381000"/>
            <a:ext cx="5610225" cy="362274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86045717"/>
      </p:ext>
    </p:extLst>
  </p:cSld>
  <p:clrMapOvr>
    <a:masterClrMapping/>
  </p:clrMapOvr>
  <p:transition advTm="3307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6672"/>
            <a:ext cx="8229599" cy="1200329"/>
          </a:xfrm>
          <a:prstGeom prst="rect">
            <a:avLst/>
          </a:prstGeom>
          <a:noFill/>
        </p:spPr>
        <p:txBody>
          <a:bodyPr wrap="square" rtlCol="0">
            <a:spAutoFit/>
          </a:bodyPr>
          <a:lstStyle/>
          <a:p>
            <a:pPr algn="ctr"/>
            <a:r>
              <a:rPr lang="en-US" sz="3600" dirty="0">
                <a:solidFill>
                  <a:srgbClr val="FF0000"/>
                </a:solidFill>
              </a:rPr>
              <a:t>Two types of fumes coming from air vents demand the most attention</a:t>
            </a:r>
          </a:p>
        </p:txBody>
      </p:sp>
      <p:sp>
        <p:nvSpPr>
          <p:cNvPr id="4" name="TextBox 3"/>
          <p:cNvSpPr txBox="1"/>
          <p:nvPr/>
        </p:nvSpPr>
        <p:spPr>
          <a:xfrm>
            <a:off x="533400" y="1371600"/>
            <a:ext cx="8403916" cy="5109091"/>
          </a:xfrm>
          <a:prstGeom prst="rect">
            <a:avLst/>
          </a:prstGeom>
          <a:noFill/>
        </p:spPr>
        <p:txBody>
          <a:bodyPr wrap="square" rtlCol="0">
            <a:spAutoFit/>
          </a:bodyPr>
          <a:lstStyle/>
          <a:p>
            <a:pPr marL="285750" indent="-285750">
              <a:buFont typeface="Arial" pitchFamily="34" charset="0"/>
              <a:buChar char="•"/>
            </a:pPr>
            <a:r>
              <a:rPr lang="en-US" sz="2600" b="1" dirty="0">
                <a:solidFill>
                  <a:srgbClr val="0070C0"/>
                </a:solidFill>
              </a:rPr>
              <a:t>Engine Oil Fumes</a:t>
            </a:r>
          </a:p>
          <a:p>
            <a:pPr marL="742950" lvl="1" indent="-285750">
              <a:buFont typeface="Arial" pitchFamily="34" charset="0"/>
              <a:buChar char="•"/>
            </a:pPr>
            <a:r>
              <a:rPr lang="en-US" sz="2600" dirty="0"/>
              <a:t>Can contain </a:t>
            </a:r>
            <a:r>
              <a:rPr lang="en-US" sz="2600" b="1" dirty="0">
                <a:solidFill>
                  <a:srgbClr val="0070C0"/>
                </a:solidFill>
              </a:rPr>
              <a:t>carbon monoxide </a:t>
            </a:r>
            <a:r>
              <a:rPr lang="en-US" sz="2600" dirty="0"/>
              <a:t>gas and other toxins like tricresyl phosphates (</a:t>
            </a:r>
            <a:r>
              <a:rPr lang="en-US" sz="2600" b="1" dirty="0">
                <a:solidFill>
                  <a:srgbClr val="0070C0"/>
                </a:solidFill>
              </a:rPr>
              <a:t>TCPs</a:t>
            </a:r>
            <a:r>
              <a:rPr lang="en-US" sz="2600" dirty="0"/>
              <a:t>)</a:t>
            </a:r>
          </a:p>
          <a:p>
            <a:pPr marL="742950" lvl="1" indent="-285750">
              <a:buFont typeface="Arial" pitchFamily="34" charset="0"/>
              <a:buChar char="•"/>
            </a:pPr>
            <a:r>
              <a:rPr lang="en-US" sz="2600" dirty="0"/>
              <a:t>Breathing oil fumes can cause physical symptoms both immediate and long term. Symptoms such as speech problems &amp; poor balance may not be obvious until a number of days after the incident. </a:t>
            </a:r>
          </a:p>
          <a:p>
            <a:pPr marL="285750" indent="-285750">
              <a:buFont typeface="Arial" pitchFamily="34" charset="0"/>
              <a:buChar char="•"/>
            </a:pPr>
            <a:endParaRPr lang="en-US" sz="1400" dirty="0"/>
          </a:p>
          <a:p>
            <a:pPr marL="285750" indent="-285750">
              <a:buFont typeface="Arial" pitchFamily="34" charset="0"/>
              <a:buChar char="•"/>
            </a:pPr>
            <a:r>
              <a:rPr lang="en-US" sz="2600" b="1" dirty="0">
                <a:solidFill>
                  <a:srgbClr val="0070C0"/>
                </a:solidFill>
              </a:rPr>
              <a:t>Hydraulic Fluid Fumes </a:t>
            </a:r>
          </a:p>
          <a:p>
            <a:pPr marL="742950" lvl="1" indent="-285750">
              <a:buFont typeface="Arial" pitchFamily="34" charset="0"/>
              <a:buChar char="•"/>
            </a:pPr>
            <a:r>
              <a:rPr lang="en-US" sz="2600" dirty="0"/>
              <a:t>Can also contain </a:t>
            </a:r>
            <a:r>
              <a:rPr lang="en-US" sz="2600" b="1" dirty="0">
                <a:solidFill>
                  <a:srgbClr val="0070C0"/>
                </a:solidFill>
              </a:rPr>
              <a:t>carbon monoxide</a:t>
            </a:r>
            <a:r>
              <a:rPr lang="en-US" sz="2600" dirty="0"/>
              <a:t> gas and other toxins like tributyl and triphenyl phosphates (</a:t>
            </a:r>
            <a:r>
              <a:rPr lang="en-US" sz="2600" b="1" dirty="0">
                <a:solidFill>
                  <a:srgbClr val="0070C0"/>
                </a:solidFill>
              </a:rPr>
              <a:t>TBP, TPP</a:t>
            </a:r>
            <a:r>
              <a:rPr lang="en-US" sz="2600" dirty="0"/>
              <a:t>)</a:t>
            </a:r>
          </a:p>
          <a:p>
            <a:pPr marL="742950" lvl="1" indent="-285750">
              <a:buFont typeface="Arial" pitchFamily="34" charset="0"/>
              <a:buChar char="•"/>
            </a:pPr>
            <a:r>
              <a:rPr lang="en-US" sz="2600" dirty="0"/>
              <a:t>Breathing hydraulic fluid fumes can cause long-term symptoms such as chronic cough and rashes.</a:t>
            </a:r>
          </a:p>
        </p:txBody>
      </p:sp>
    </p:spTree>
    <p:extLst>
      <p:ext uri="{BB962C8B-B14F-4D97-AF65-F5344CB8AC3E}">
        <p14:creationId xmlns:p14="http://schemas.microsoft.com/office/powerpoint/2010/main" val="122940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25" y="152400"/>
            <a:ext cx="8839200" cy="1143000"/>
          </a:xfrm>
        </p:spPr>
        <p:txBody>
          <a:bodyPr>
            <a:normAutofit fontScale="90000"/>
          </a:bodyPr>
          <a:lstStyle/>
          <a:p>
            <a:r>
              <a:rPr lang="en-US" dirty="0">
                <a:solidFill>
                  <a:srgbClr val="FF0000"/>
                </a:solidFill>
              </a:rPr>
              <a:t>Potential symptoms of breathing fumes:</a:t>
            </a:r>
            <a:endParaRPr lang="es-CO" dirty="0">
              <a:solidFill>
                <a:srgbClr val="FF0000"/>
              </a:solidFill>
            </a:endParaRPr>
          </a:p>
        </p:txBody>
      </p:sp>
      <p:pic>
        <p:nvPicPr>
          <p:cNvPr id="4" name="Content Placeholder 3" descr="student-page-image.jpg"/>
          <p:cNvPicPr>
            <a:picLocks noGrp="1" noChangeAspect="1"/>
          </p:cNvPicPr>
          <p:nvPr>
            <p:ph idx="1"/>
          </p:nvPr>
        </p:nvPicPr>
        <p:blipFill>
          <a:blip r:embed="rId2" cstate="print"/>
          <a:stretch>
            <a:fillRect/>
          </a:stretch>
        </p:blipFill>
        <p:spPr>
          <a:xfrm>
            <a:off x="762000" y="1371600"/>
            <a:ext cx="7696200" cy="4114800"/>
          </a:xfrm>
        </p:spPr>
      </p:pic>
      <p:sp>
        <p:nvSpPr>
          <p:cNvPr id="5" name="TextBox 4"/>
          <p:cNvSpPr txBox="1"/>
          <p:nvPr/>
        </p:nvSpPr>
        <p:spPr>
          <a:xfrm>
            <a:off x="533400" y="5715000"/>
            <a:ext cx="8153400" cy="923330"/>
          </a:xfrm>
          <a:prstGeom prst="rect">
            <a:avLst/>
          </a:prstGeom>
          <a:noFill/>
        </p:spPr>
        <p:txBody>
          <a:bodyPr wrap="square" rtlCol="0">
            <a:spAutoFit/>
          </a:bodyPr>
          <a:lstStyle/>
          <a:p>
            <a:pPr algn="just"/>
            <a:r>
              <a:rPr lang="en-US" dirty="0"/>
              <a:t>Other symptoms include, acute stomach cramping and muscle aches. Hydraulic fluid fumes can also cause acute cough/sore throat and breathing issues. Exposure to any type of fumes can also cause chronic long-term symptoms.</a:t>
            </a:r>
            <a:endParaRPr lang="es-CO" dirty="0"/>
          </a:p>
        </p:txBody>
      </p:sp>
      <p:sp>
        <p:nvSpPr>
          <p:cNvPr id="3" name="TextBox 2"/>
          <p:cNvSpPr txBox="1"/>
          <p:nvPr/>
        </p:nvSpPr>
        <p:spPr>
          <a:xfrm>
            <a:off x="914400" y="3810000"/>
            <a:ext cx="1524000" cy="738664"/>
          </a:xfrm>
          <a:prstGeom prst="rect">
            <a:avLst/>
          </a:prstGeom>
          <a:noFill/>
        </p:spPr>
        <p:txBody>
          <a:bodyPr wrap="square" rtlCol="0">
            <a:spAutoFit/>
          </a:bodyPr>
          <a:lstStyle/>
          <a:p>
            <a:pPr algn="ctr"/>
            <a:r>
              <a:rPr lang="en-US" sz="1400" b="1" dirty="0">
                <a:latin typeface="Berlin Sans FB Demi" pitchFamily="34" charset="0"/>
              </a:rPr>
              <a:t>SLOWED THINKING</a:t>
            </a:r>
          </a:p>
          <a:p>
            <a:pPr algn="ctr"/>
            <a:r>
              <a:rPr lang="en-US" sz="1400" b="1" dirty="0">
                <a:latin typeface="Berlin Sans FB Demi" pitchFamily="34" charset="0"/>
              </a:rPr>
              <a:t>CONFUSION</a:t>
            </a:r>
          </a:p>
        </p:txBody>
      </p:sp>
      <p:sp>
        <p:nvSpPr>
          <p:cNvPr id="6" name="TextBox 5"/>
          <p:cNvSpPr txBox="1"/>
          <p:nvPr/>
        </p:nvSpPr>
        <p:spPr>
          <a:xfrm>
            <a:off x="1752600" y="5105400"/>
            <a:ext cx="1224232" cy="369332"/>
          </a:xfrm>
          <a:prstGeom prst="rect">
            <a:avLst/>
          </a:prstGeom>
          <a:noFill/>
        </p:spPr>
        <p:txBody>
          <a:bodyPr wrap="square" rtlCol="0">
            <a:spAutoFit/>
          </a:bodyPr>
          <a:lstStyle/>
          <a:p>
            <a:r>
              <a:rPr lang="en-US" sz="1600" b="1" dirty="0">
                <a:latin typeface="Berlin Sans FB Demi" pitchFamily="34" charset="0"/>
              </a:rPr>
              <a:t>FATIGUE</a:t>
            </a:r>
            <a:r>
              <a:rPr lang="en-US" dirty="0">
                <a:latin typeface="Berlin Sans FB Demi"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7447</TotalTime>
  <Words>1831</Words>
  <Application>Microsoft Macintosh PowerPoint</Application>
  <PresentationFormat>On-screen Show (4:3)</PresentationFormat>
  <Paragraphs>131</Paragraphs>
  <Slides>19</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Berlin Sans FB Demi</vt:lpstr>
      <vt:lpstr>Calibri</vt:lpstr>
      <vt:lpstr>Century Gothic</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symptoms of breathing fumes:</vt:lpstr>
      <vt:lpstr>PowerPoint Presentation</vt:lpstr>
      <vt:lpstr>PowerPoint Presentation</vt:lpstr>
      <vt:lpstr>PowerPoint Presentation</vt:lpstr>
      <vt:lpstr>What to do after a fume exposure and you feel sick:</vt:lpstr>
      <vt:lpstr>Hold on!! Got some questions!!</vt:lpstr>
      <vt:lpstr>What your doctor needs to know:</vt:lpstr>
      <vt:lpstr>Your AFA MEC has printed and distributed fume event information cards and posted pertinent information at HawaiianAFA.org</vt:lpstr>
      <vt:lpstr>Let’s review…</vt:lpstr>
      <vt:lpstr>PowerPoint Presentation</vt:lpstr>
      <vt:lpstr>Put your health and safety first.   Questions?    Contact Kerri Chow, AFA-CWA MEC Air Safety, Health &amp; Security Chair kerri.chow@hawaiianmec.org (808) 219-5615  As backup, you may also contact AFA-CWA International  Air Safety, Health, &amp; Security Department’s Judith Anderson -  judith@AFAnet.org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MONOXIDE (CO)</dc:title>
  <dc:creator>Herlinda and Matt</dc:creator>
  <cp:lastModifiedBy>Andrew Ferreira</cp:lastModifiedBy>
  <cp:revision>118</cp:revision>
  <cp:lastPrinted>2019-11-07T23:52:46Z</cp:lastPrinted>
  <dcterms:created xsi:type="dcterms:W3CDTF">2016-08-03T20:56:29Z</dcterms:created>
  <dcterms:modified xsi:type="dcterms:W3CDTF">2020-11-25T00:15:35Z</dcterms:modified>
</cp:coreProperties>
</file>